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8"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31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D6856-6EF2-473B-97DD-738E711AA149}" type="datetimeFigureOut">
              <a:rPr lang="en-US" smtClean="0"/>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2F59EC-F637-4A3D-8122-84C5442A04A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B7ECF58-A097-4238-8992-7BB26DEF51DF}"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B7ECF58-A097-4238-8992-7BB26DEF51DF}"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B7ECF58-A097-4238-8992-7BB26DEF51DF}" type="slidenum">
              <a:rPr lang="en-US" smtClean="0"/>
              <a:pPr/>
              <a:t>48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FFE297-4588-48D3-9266-BBC49B0B09DE}"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FFE297-4588-48D3-9266-BBC49B0B09DE}"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FFE297-4588-48D3-9266-BBC49B0B09DE}"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FFE297-4588-48D3-9266-BBC49B0B09DE}"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FFE297-4588-48D3-9266-BBC49B0B09DE}"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FFE297-4588-48D3-9266-BBC49B0B09DE}"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FFE297-4588-48D3-9266-BBC49B0B09DE}" type="datetimeFigureOut">
              <a:rPr lang="en-US" smtClean="0"/>
              <a:t>10/18/2021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FFE297-4588-48D3-9266-BBC49B0B09DE}" type="datetimeFigureOut">
              <a:rPr lang="en-US" smtClean="0"/>
              <a:t>10/18/2021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FE297-4588-48D3-9266-BBC49B0B09DE}" type="datetimeFigureOut">
              <a:rPr lang="en-US" smtClean="0"/>
              <a:t>10/18/2021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FFE297-4588-48D3-9266-BBC49B0B09DE}"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FFE297-4588-48D3-9266-BBC49B0B09DE}"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16AA9-137B-4243-AA97-5453E392DB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FE297-4588-48D3-9266-BBC49B0B09DE}" type="datetimeFigureOut">
              <a:rPr lang="en-US" smtClean="0"/>
              <a:t>10/18/2021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16AA9-137B-4243-AA97-5453E392DB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95600" y="6248400"/>
            <a:ext cx="3276600"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83667" y="1952746"/>
            <a:ext cx="7772400" cy="1260231"/>
          </a:xfrm>
        </p:spPr>
        <p:txBody>
          <a:bodyPr/>
          <a:lstStyle/>
          <a:p>
            <a:r>
              <a:rPr lang="en-US" b="1" dirty="0" smtClean="0"/>
              <a:t>SITA1503</a:t>
            </a:r>
            <a:endParaRPr lang="en-US" b="1" dirty="0"/>
          </a:p>
        </p:txBody>
      </p:sp>
      <p:sp>
        <p:nvSpPr>
          <p:cNvPr id="3" name="Subtitle 2"/>
          <p:cNvSpPr>
            <a:spLocks noGrp="1"/>
          </p:cNvSpPr>
          <p:nvPr>
            <p:ph type="subTitle" idx="1"/>
          </p:nvPr>
        </p:nvSpPr>
        <p:spPr>
          <a:xfrm>
            <a:off x="1441264" y="3212977"/>
            <a:ext cx="6257205" cy="2880320"/>
          </a:xfrm>
        </p:spPr>
        <p:txBody>
          <a:bodyPr>
            <a:normAutofit/>
          </a:bodyPr>
          <a:lstStyle/>
          <a:p>
            <a:r>
              <a:rPr lang="en-US" sz="4000" b="1" dirty="0" smtClean="0">
                <a:solidFill>
                  <a:srgbClr val="FF0000"/>
                </a:solidFill>
              </a:rPr>
              <a:t> FOG AND CLOUD COMPUTING</a:t>
            </a:r>
          </a:p>
        </p:txBody>
      </p:sp>
      <p:sp>
        <p:nvSpPr>
          <p:cNvPr id="7" name="Slide Number Placeholder 6"/>
          <p:cNvSpPr>
            <a:spLocks noGrp="1"/>
          </p:cNvSpPr>
          <p:nvPr>
            <p:ph type="sldNum" sz="quarter" idx="12"/>
          </p:nvPr>
        </p:nvSpPr>
        <p:spPr/>
        <p:txBody>
          <a:bodyPr/>
          <a:lstStyle/>
          <a:p>
            <a:fld id="{A307B48E-5347-4272-B1F0-0C266D2F26E4}" type="slidenum">
              <a:rPr lang="en-US" smtClean="0"/>
              <a:pPr/>
              <a:t>1</a:t>
            </a:fld>
            <a:endParaRPr lang="en-US"/>
          </a:p>
        </p:txBody>
      </p:sp>
      <p:pic>
        <p:nvPicPr>
          <p:cNvPr id="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3237" y="116632"/>
            <a:ext cx="8933260" cy="18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4400" y="6324600"/>
            <a:ext cx="1219200" cy="369332"/>
          </a:xfrm>
          <a:prstGeom prst="rect">
            <a:avLst/>
          </a:prstGeom>
          <a:solidFill>
            <a:schemeClr val="bg1"/>
          </a:solidFill>
        </p:spPr>
        <p:txBody>
          <a:bodyPr wrap="square" rtlCol="0">
            <a:spAutoFit/>
          </a:bodyPr>
          <a:lstStyle/>
          <a:p>
            <a:endParaRPr lang="en-US" dirty="0">
              <a:solidFill>
                <a:schemeClr val="bg1"/>
              </a:solidFill>
            </a:endParaRPr>
          </a:p>
        </p:txBody>
      </p:sp>
    </p:spTree>
    <p:extLst>
      <p:ext uri="{BB962C8B-B14F-4D97-AF65-F5344CB8AC3E}">
        <p14:creationId xmlns="" xmlns:p14="http://schemas.microsoft.com/office/powerpoint/2010/main" val="1305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DATA CENTER CONSOLIDATION </a:t>
            </a:r>
            <a:br>
              <a:rPr lang="en-IN" b="1" dirty="0"/>
            </a:br>
            <a:r>
              <a:rPr lang="en-IN" b="1" dirty="0"/>
              <a:t>AND COLOCATION </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10</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51520" y="1916832"/>
            <a:ext cx="8892480" cy="33843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9856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CENTER COLOCATION</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11</a:t>
            </a:fld>
            <a:endParaRPr lang="en-US"/>
          </a:p>
        </p:txBody>
      </p:sp>
      <p:sp>
        <p:nvSpPr>
          <p:cNvPr id="3" name="Content Placeholder 2"/>
          <p:cNvSpPr>
            <a:spLocks noGrp="1"/>
          </p:cNvSpPr>
          <p:nvPr>
            <p:ph idx="1"/>
          </p:nvPr>
        </p:nvSpPr>
        <p:spPr>
          <a:xfrm>
            <a:off x="457200" y="1600201"/>
            <a:ext cx="8229600" cy="4709119"/>
          </a:xfrm>
        </p:spPr>
        <p:txBody>
          <a:bodyPr>
            <a:normAutofit fontScale="92500" lnSpcReduction="20000"/>
          </a:bodyPr>
          <a:lstStyle/>
          <a:p>
            <a:pPr algn="just"/>
            <a:r>
              <a:rPr lang="en-IN" dirty="0"/>
              <a:t>Alternatively, data </a:t>
            </a:r>
            <a:r>
              <a:rPr lang="en-IN" dirty="0" err="1"/>
              <a:t>center</a:t>
            </a:r>
            <a:r>
              <a:rPr lang="en-IN" dirty="0"/>
              <a:t> operators can pay a fee to rent server space and other hardware </a:t>
            </a:r>
            <a:r>
              <a:rPr lang="en-IN" dirty="0" smtClean="0"/>
              <a:t>in a </a:t>
            </a:r>
            <a:r>
              <a:rPr lang="en-IN" dirty="0"/>
              <a:t>colocation facility. </a:t>
            </a:r>
            <a:endParaRPr lang="en-IN" dirty="0" smtClean="0"/>
          </a:p>
          <a:p>
            <a:pPr algn="just"/>
            <a:r>
              <a:rPr lang="en-IN" dirty="0" smtClean="0"/>
              <a:t>Colocation </a:t>
            </a:r>
            <a:r>
              <a:rPr lang="en-IN" dirty="0"/>
              <a:t>is an appealing option </a:t>
            </a:r>
            <a:r>
              <a:rPr lang="en-IN" dirty="0" smtClean="0"/>
              <a:t>for organizations </a:t>
            </a:r>
            <a:r>
              <a:rPr lang="en-IN" dirty="0"/>
              <a:t>that want to avoid </a:t>
            </a:r>
            <a:r>
              <a:rPr lang="en-IN" dirty="0" smtClean="0"/>
              <a:t>the large </a:t>
            </a:r>
            <a:r>
              <a:rPr lang="en-IN" dirty="0"/>
              <a:t>capital expenditures associated with building and maintaining their own data </a:t>
            </a:r>
            <a:r>
              <a:rPr lang="en-IN" dirty="0" err="1"/>
              <a:t>centers</a:t>
            </a:r>
            <a:r>
              <a:rPr lang="en-IN" dirty="0"/>
              <a:t>.</a:t>
            </a:r>
          </a:p>
          <a:p>
            <a:pPr algn="just"/>
            <a:r>
              <a:rPr lang="en-IN" dirty="0"/>
              <a:t>Today, colocation providers are expanding their offerings to include managed services, such </a:t>
            </a:r>
            <a:r>
              <a:rPr lang="en-IN" dirty="0" smtClean="0"/>
              <a:t>as interconnectivity</a:t>
            </a:r>
            <a:r>
              <a:rPr lang="en-IN" dirty="0"/>
              <a:t>, allowing customers to connect to the public cloud.</a:t>
            </a:r>
            <a:endParaRPr lang="en-US" dirty="0"/>
          </a:p>
        </p:txBody>
      </p:sp>
    </p:spTree>
    <p:extLst>
      <p:ext uri="{BB962C8B-B14F-4D97-AF65-F5344CB8AC3E}">
        <p14:creationId xmlns="" xmlns:p14="http://schemas.microsoft.com/office/powerpoint/2010/main" val="301459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BENEFITS OF DATA CENTER </a:t>
            </a:r>
            <a:br>
              <a:rPr lang="en-US" b="1" dirty="0" smtClean="0"/>
            </a:br>
            <a:r>
              <a:rPr lang="en-US" b="1" dirty="0" smtClean="0"/>
              <a:t>CONSOLIDATION</a:t>
            </a:r>
            <a:endParaRPr lang="en-US" b="1" dirty="0"/>
          </a:p>
        </p:txBody>
      </p:sp>
      <p:sp>
        <p:nvSpPr>
          <p:cNvPr id="3" name="Content Placeholder 2"/>
          <p:cNvSpPr>
            <a:spLocks noGrp="1"/>
          </p:cNvSpPr>
          <p:nvPr>
            <p:ph idx="1"/>
          </p:nvPr>
        </p:nvSpPr>
        <p:spPr>
          <a:xfrm>
            <a:off x="467544" y="1600201"/>
            <a:ext cx="8219256" cy="4709119"/>
          </a:xfrm>
        </p:spPr>
        <p:txBody>
          <a:bodyPr>
            <a:normAutofit fontScale="92500" lnSpcReduction="20000"/>
          </a:bodyPr>
          <a:lstStyle/>
          <a:p>
            <a:pPr lvl="0" algn="just"/>
            <a:r>
              <a:rPr lang="en-US" b="1" dirty="0" smtClean="0"/>
              <a:t>PHYSICAL LOCATIONS : </a:t>
            </a:r>
            <a:r>
              <a:rPr lang="en-IN" dirty="0"/>
              <a:t>Consolidating multiple physical locations can reduce operational expenses through lower energy consumption, fewer leases, and lower maintenance costs.</a:t>
            </a:r>
            <a:endParaRPr lang="en-US" dirty="0" smtClean="0"/>
          </a:p>
          <a:p>
            <a:pPr lvl="0" algn="just"/>
            <a:r>
              <a:rPr lang="en-US" b="1" dirty="0" smtClean="0"/>
              <a:t>PROCUREMENT :</a:t>
            </a:r>
            <a:r>
              <a:rPr lang="en-US" dirty="0"/>
              <a:t> </a:t>
            </a:r>
            <a:r>
              <a:rPr lang="en-IN" dirty="0" smtClean="0"/>
              <a:t>Consolidation </a:t>
            </a:r>
            <a:r>
              <a:rPr lang="en-IN" dirty="0"/>
              <a:t>can reduce the quantity of necessary equipment such as servers, storage, and networking equipment. Indeed, this saves the organization significant procurement costs.</a:t>
            </a:r>
            <a:endParaRPr lang="en-US" dirty="0" smtClean="0"/>
          </a:p>
          <a:p>
            <a:pPr lvl="0" algn="just"/>
            <a:r>
              <a:rPr lang="en-US" b="1" dirty="0" smtClean="0"/>
              <a:t>SOFTWARE : </a:t>
            </a:r>
            <a:r>
              <a:rPr lang="en-IN" dirty="0"/>
              <a:t>Consolidation of software onto fewer systems can reduce software licensing costs as well as maintenance costs</a:t>
            </a:r>
            <a:endParaRPr lang="en-US" b="1" dirty="0" smtClean="0"/>
          </a:p>
          <a:p>
            <a:pPr lvl="0"/>
            <a:endParaRPr lang="en-US" dirty="0" smtClean="0"/>
          </a:p>
          <a:p>
            <a:pPr lvl="0"/>
            <a:endParaRPr lang="en-US" dirty="0"/>
          </a:p>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12</a:t>
            </a:fld>
            <a:endParaRPr lang="en-US"/>
          </a:p>
        </p:txBody>
      </p:sp>
    </p:spTree>
    <p:extLst>
      <p:ext uri="{BB962C8B-B14F-4D97-AF65-F5344CB8AC3E}">
        <p14:creationId xmlns="" xmlns:p14="http://schemas.microsoft.com/office/powerpoint/2010/main" val="521420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BENEFITS OF DATA CENTER </a:t>
            </a:r>
            <a:br>
              <a:rPr lang="en-US" b="1" dirty="0"/>
            </a:br>
            <a:r>
              <a:rPr lang="en-US" b="1" dirty="0"/>
              <a:t>CONSOLIDATION</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13</a:t>
            </a:fld>
            <a:endParaRPr lang="en-US"/>
          </a:p>
        </p:txBody>
      </p:sp>
      <p:sp>
        <p:nvSpPr>
          <p:cNvPr id="3" name="Content Placeholder 2"/>
          <p:cNvSpPr>
            <a:spLocks noGrp="1"/>
          </p:cNvSpPr>
          <p:nvPr>
            <p:ph idx="1"/>
          </p:nvPr>
        </p:nvSpPr>
        <p:spPr>
          <a:xfrm>
            <a:off x="395536" y="1600201"/>
            <a:ext cx="8291264" cy="4781127"/>
          </a:xfrm>
        </p:spPr>
        <p:txBody>
          <a:bodyPr>
            <a:normAutofit fontScale="77500" lnSpcReduction="20000"/>
          </a:bodyPr>
          <a:lstStyle/>
          <a:p>
            <a:pPr lvl="0" algn="just"/>
            <a:r>
              <a:rPr lang="en-US" b="1" dirty="0"/>
              <a:t>ENVIRONMENTAL BENEFITS : </a:t>
            </a:r>
            <a:r>
              <a:rPr lang="en-IN" dirty="0"/>
              <a:t>It’s no secret that data </a:t>
            </a:r>
            <a:r>
              <a:rPr lang="en-IN" dirty="0" err="1"/>
              <a:t>centers</a:t>
            </a:r>
            <a:r>
              <a:rPr lang="en-IN" dirty="0"/>
              <a:t> are massive energy hogs </a:t>
            </a:r>
            <a:r>
              <a:rPr lang="en-IN" dirty="0" smtClean="0"/>
              <a:t>(efficiency) and </a:t>
            </a:r>
            <a:r>
              <a:rPr lang="en-IN" dirty="0"/>
              <a:t>a large contributing factor to global warming. </a:t>
            </a:r>
            <a:endParaRPr lang="en-IN" dirty="0" smtClean="0"/>
          </a:p>
          <a:p>
            <a:pPr lvl="1" algn="just"/>
            <a:r>
              <a:rPr lang="en-IN" dirty="0" smtClean="0"/>
              <a:t>Data </a:t>
            </a:r>
            <a:r>
              <a:rPr lang="en-IN" dirty="0" err="1"/>
              <a:t>center</a:t>
            </a:r>
            <a:r>
              <a:rPr lang="en-IN" dirty="0"/>
              <a:t> consolidations reduce total energy consumption, greatly reducing the carbon footprint of the organization.</a:t>
            </a:r>
            <a:endParaRPr lang="en-US" b="1" dirty="0"/>
          </a:p>
          <a:p>
            <a:pPr lvl="0" algn="just"/>
            <a:r>
              <a:rPr lang="en-US" b="1" dirty="0"/>
              <a:t>SECURITY : </a:t>
            </a:r>
            <a:r>
              <a:rPr lang="en-IN" dirty="0"/>
              <a:t>Consolidating data </a:t>
            </a:r>
            <a:r>
              <a:rPr lang="en-IN" dirty="0" err="1"/>
              <a:t>centers</a:t>
            </a:r>
            <a:r>
              <a:rPr lang="en-IN" dirty="0"/>
              <a:t> improves security in a few ways. </a:t>
            </a:r>
            <a:endParaRPr lang="en-IN" dirty="0" smtClean="0"/>
          </a:p>
          <a:p>
            <a:pPr lvl="1" algn="just"/>
            <a:r>
              <a:rPr lang="en-IN" dirty="0" smtClean="0"/>
              <a:t>You </a:t>
            </a:r>
            <a:r>
              <a:rPr lang="en-IN" dirty="0"/>
              <a:t>have fewer points of entry, for one. </a:t>
            </a:r>
            <a:endParaRPr lang="en-IN" dirty="0" smtClean="0"/>
          </a:p>
          <a:p>
            <a:pPr lvl="1" algn="just"/>
            <a:r>
              <a:rPr lang="en-IN" dirty="0" smtClean="0"/>
              <a:t>You’re </a:t>
            </a:r>
            <a:r>
              <a:rPr lang="en-IN" dirty="0"/>
              <a:t>also reducing the total number of programs and systems to secure. </a:t>
            </a:r>
            <a:endParaRPr lang="en-IN" dirty="0" smtClean="0"/>
          </a:p>
          <a:p>
            <a:pPr lvl="1" algn="just"/>
            <a:r>
              <a:rPr lang="en-IN" dirty="0" smtClean="0"/>
              <a:t>And</a:t>
            </a:r>
            <a:r>
              <a:rPr lang="en-IN" dirty="0"/>
              <a:t>, with less area to cover, avoiding vulnerabilities</a:t>
            </a:r>
            <a:endParaRPr lang="en-US" b="1" dirty="0"/>
          </a:p>
          <a:p>
            <a:pPr lvl="0" algn="just"/>
            <a:r>
              <a:rPr lang="en-US" b="1" dirty="0"/>
              <a:t>REDUCE ERRORS : </a:t>
            </a:r>
            <a:r>
              <a:rPr lang="en-IN" dirty="0"/>
              <a:t>Complexity breeds errors. Data </a:t>
            </a:r>
            <a:r>
              <a:rPr lang="en-IN" dirty="0" err="1"/>
              <a:t>center</a:t>
            </a:r>
            <a:r>
              <a:rPr lang="en-IN" dirty="0"/>
              <a:t> consolidation simplifies processes like system discovery and network management. </a:t>
            </a:r>
            <a:endParaRPr lang="en-US" b="1" dirty="0"/>
          </a:p>
          <a:p>
            <a:endParaRPr lang="en-US" dirty="0"/>
          </a:p>
        </p:txBody>
      </p:sp>
    </p:spTree>
    <p:extLst>
      <p:ext uri="{BB962C8B-B14F-4D97-AF65-F5344CB8AC3E}">
        <p14:creationId xmlns="" xmlns:p14="http://schemas.microsoft.com/office/powerpoint/2010/main" val="166960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AVOIDING THE RISKS OF </a:t>
            </a:r>
            <a:br>
              <a:rPr lang="en-US" b="1" dirty="0" smtClean="0"/>
            </a:br>
            <a:r>
              <a:rPr lang="en-US" b="1" dirty="0" smtClean="0"/>
              <a:t>DATA CENTER CONSOLIDATION</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14</a:t>
            </a:fld>
            <a:endParaRPr lang="en-US"/>
          </a:p>
        </p:txBody>
      </p:sp>
      <p:sp>
        <p:nvSpPr>
          <p:cNvPr id="3" name="Content Placeholder 2"/>
          <p:cNvSpPr>
            <a:spLocks noGrp="1"/>
          </p:cNvSpPr>
          <p:nvPr>
            <p:ph idx="1"/>
          </p:nvPr>
        </p:nvSpPr>
        <p:spPr/>
        <p:txBody>
          <a:bodyPr/>
          <a:lstStyle/>
          <a:p>
            <a:r>
              <a:rPr lang="en-US" dirty="0" smtClean="0"/>
              <a:t>DISRUPTED EMPLOYEES</a:t>
            </a:r>
          </a:p>
          <a:p>
            <a:r>
              <a:rPr lang="en-US" dirty="0" smtClean="0"/>
              <a:t>DATA LOSS</a:t>
            </a:r>
          </a:p>
          <a:p>
            <a:r>
              <a:rPr lang="en-US" dirty="0" smtClean="0"/>
              <a:t>OPERATIONAL DOWNTIME</a:t>
            </a:r>
            <a:endParaRPr lang="en-US" dirty="0"/>
          </a:p>
        </p:txBody>
      </p:sp>
    </p:spTree>
    <p:extLst>
      <p:ext uri="{BB962C8B-B14F-4D97-AF65-F5344CB8AC3E}">
        <p14:creationId xmlns="" xmlns:p14="http://schemas.microsoft.com/office/powerpoint/2010/main" val="211462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DATA CENTER TIERS</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15</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99592" y="1628800"/>
            <a:ext cx="6984776" cy="45241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0479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DATA CENTER TIERS</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16</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27584" y="1628800"/>
            <a:ext cx="7499500" cy="410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800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91264" cy="1143000"/>
          </a:xfrm>
        </p:spPr>
        <p:txBody>
          <a:bodyPr>
            <a:normAutofit/>
          </a:bodyPr>
          <a:lstStyle/>
          <a:p>
            <a:r>
              <a:rPr lang="en-US" b="1" dirty="0"/>
              <a:t>DATA CENTER TIERS</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17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043608" y="1340768"/>
            <a:ext cx="6696744" cy="49111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2912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DATA CENTER TIERS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259632" y="1484784"/>
            <a:ext cx="6624736" cy="46081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4449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CENTER TIERS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331640" y="1556792"/>
            <a:ext cx="6543200" cy="4248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80683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2</a:t>
            </a:fld>
            <a:endParaRPr lang="en-US"/>
          </a:p>
        </p:txBody>
      </p:sp>
      <p:sp>
        <p:nvSpPr>
          <p:cNvPr id="2" name="Title 1"/>
          <p:cNvSpPr>
            <a:spLocks noGrp="1"/>
          </p:cNvSpPr>
          <p:nvPr>
            <p:ph type="title" idx="4294967295"/>
          </p:nvPr>
        </p:nvSpPr>
        <p:spPr>
          <a:xfrm>
            <a:off x="0" y="692150"/>
            <a:ext cx="8066088" cy="5099050"/>
          </a:xfrm>
        </p:spPr>
        <p:txBody>
          <a:bodyPr>
            <a:normAutofit fontScale="90000"/>
          </a:bodyPr>
          <a:lstStyle/>
          <a:p>
            <a:r>
              <a:rPr lang="en-US" sz="6000" b="1" dirty="0" smtClean="0">
                <a:solidFill>
                  <a:srgbClr val="FF0000"/>
                </a:solidFill>
              </a:rPr>
              <a:t/>
            </a:r>
            <a:br>
              <a:rPr lang="en-US" sz="6000" b="1" dirty="0" smtClean="0">
                <a:solidFill>
                  <a:srgbClr val="FF0000"/>
                </a:solidFill>
              </a:rPr>
            </a:br>
            <a:r>
              <a:rPr lang="en-US" sz="6000" b="1" dirty="0" smtClean="0">
                <a:solidFill>
                  <a:srgbClr val="FF0000"/>
                </a:solidFill>
              </a:rPr>
              <a:t/>
            </a:r>
            <a:br>
              <a:rPr lang="en-US" sz="6000" b="1" dirty="0" smtClean="0">
                <a:solidFill>
                  <a:srgbClr val="FF0000"/>
                </a:solidFill>
              </a:rPr>
            </a:br>
            <a:r>
              <a:rPr lang="en-US" sz="6000" b="1" dirty="0" smtClean="0">
                <a:solidFill>
                  <a:srgbClr val="FF0000"/>
                </a:solidFill>
              </a:rPr>
              <a:t/>
            </a:r>
            <a:br>
              <a:rPr lang="en-US" sz="6000" b="1" dirty="0" smtClean="0">
                <a:solidFill>
                  <a:srgbClr val="FF0000"/>
                </a:solidFill>
              </a:rPr>
            </a:br>
            <a:r>
              <a:rPr lang="en-US" sz="6000" b="1" dirty="0" smtClean="0">
                <a:solidFill>
                  <a:srgbClr val="FF0000"/>
                </a:solidFill>
              </a:rPr>
              <a:t>UNIT 4</a:t>
            </a:r>
            <a:br>
              <a:rPr lang="en-US" sz="6000" b="1" dirty="0" smtClean="0">
                <a:solidFill>
                  <a:srgbClr val="FF0000"/>
                </a:solidFill>
              </a:rPr>
            </a:br>
            <a:r>
              <a:rPr lang="en-US" sz="6000" b="1" dirty="0" smtClean="0">
                <a:solidFill>
                  <a:srgbClr val="FF0000"/>
                </a:solidFill>
              </a:rPr>
              <a:t/>
            </a:r>
            <a:br>
              <a:rPr lang="en-US" sz="6000" b="1" dirty="0" smtClean="0">
                <a:solidFill>
                  <a:srgbClr val="FF0000"/>
                </a:solidFill>
              </a:rPr>
            </a:br>
            <a:r>
              <a:rPr lang="en-US" sz="6000" b="1" dirty="0" smtClean="0">
                <a:solidFill>
                  <a:srgbClr val="FF0000"/>
                </a:solidFill>
              </a:rPr>
              <a:t/>
            </a:r>
            <a:br>
              <a:rPr lang="en-US" sz="6000" b="1" dirty="0" smtClean="0">
                <a:solidFill>
                  <a:srgbClr val="FF0000"/>
                </a:solidFill>
              </a:rPr>
            </a:br>
            <a:r>
              <a:rPr lang="en-US" sz="6000" b="1" dirty="0" smtClean="0">
                <a:solidFill>
                  <a:srgbClr val="FF0000"/>
                </a:solidFill>
              </a:rPr>
              <a:t/>
            </a:r>
            <a:br>
              <a:rPr lang="en-US" sz="6000" b="1" dirty="0" smtClean="0">
                <a:solidFill>
                  <a:srgbClr val="FF0000"/>
                </a:solidFill>
              </a:rPr>
            </a:br>
            <a:endParaRPr lang="en-US" sz="6000" b="1" dirty="0">
              <a:solidFill>
                <a:srgbClr val="FF0000"/>
              </a:solidFill>
            </a:endParaRPr>
          </a:p>
        </p:txBody>
      </p:sp>
      <p:sp>
        <p:nvSpPr>
          <p:cNvPr id="9" name="Rectangle 1"/>
          <p:cNvSpPr>
            <a:spLocks noChangeArrowheads="1"/>
          </p:cNvSpPr>
          <p:nvPr/>
        </p:nvSpPr>
        <p:spPr bwMode="auto">
          <a:xfrm>
            <a:off x="685800" y="3581400"/>
            <a:ext cx="7620000" cy="2041552"/>
          </a:xfrm>
          <a:prstGeom prst="rect">
            <a:avLst/>
          </a:prstGeom>
          <a:noFill/>
          <a:ln w="9525">
            <a:noFill/>
            <a:miter lim="800000"/>
            <a:headEnd/>
            <a:tailEnd/>
          </a:ln>
          <a:effectLst/>
        </p:spPr>
        <p:txBody>
          <a:bodyPr vert="horz" wrap="square" lIns="342792" tIns="101568"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rPr>
              <a:t>MANAGEMENT  IN </a:t>
            </a:r>
            <a:r>
              <a:rPr kumimoji="0" lang="en-US" b="1" i="0" u="none" strike="noStrike" cap="none" normalizeH="0" baseline="0" dirty="0" smtClean="0">
                <a:ln>
                  <a:noFill/>
                </a:ln>
                <a:solidFill>
                  <a:srgbClr val="111111"/>
                </a:solidFill>
                <a:effectLst/>
                <a:latin typeface="Cambria" pitchFamily="18" charset="0"/>
                <a:ea typeface="Times New Roman" pitchFamily="18" charset="0"/>
                <a:cs typeface="Times New Roman" pitchFamily="18" charset="0"/>
              </a:rPr>
              <a:t>CLOUD COMPUTING AND </a:t>
            </a:r>
            <a:r>
              <a:rPr kumimoji="0" lang="en-US"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rPr>
              <a:t>SECURITY</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Cloud data </a:t>
            </a:r>
            <a:r>
              <a:rPr kumimoji="0" lang="en-US" b="1"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centres</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 </a:t>
            </a: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Energy efficiency in data centre</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 </a:t>
            </a:r>
            <a:r>
              <a:rPr kumimoji="0" lang="en-US" b="0" i="0" u="none" strike="noStrike" cap="none" normalizeH="0" baseline="0" dirty="0" smtClean="0">
                <a:ln>
                  <a:noFill/>
                </a:ln>
                <a:solidFill>
                  <a:srgbClr val="111111"/>
                </a:solidFill>
                <a:effectLst/>
                <a:latin typeface="Arial" pitchFamily="34" charset="0"/>
                <a:ea typeface="Times New Roman" pitchFamily="18" charset="0"/>
                <a:cs typeface="Arial" pitchFamily="34" charset="0"/>
              </a:rPr>
              <a:t>Data Management in Cloud Computing - </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Mobile cloud computing service models – </a:t>
            </a:r>
            <a:r>
              <a:rPr kumimoji="0" lang="en-US" b="0" i="0" u="none" strike="noStrike" cap="none" normalizeH="0" baseline="0" dirty="0" smtClean="0">
                <a:ln>
                  <a:noFill/>
                </a:ln>
                <a:solidFill>
                  <a:srgbClr val="111111"/>
                </a:solidFill>
                <a:effectLst/>
                <a:latin typeface="Arial" pitchFamily="34" charset="0"/>
                <a:ea typeface="Times New Roman" pitchFamily="18" charset="0"/>
                <a:cs typeface="Arial" pitchFamily="34" charset="0"/>
              </a:rPr>
              <a:t>Open Source and Commercial Clouds, Cloud Simulator – sensor cloud- </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Fundamental Cloud security – Cloud security Threads – Additional considerations – Security solutions a case study.</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98195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t>DATA CENTER TIERS</a:t>
            </a:r>
          </a:p>
        </p:txBody>
      </p:sp>
      <p:sp>
        <p:nvSpPr>
          <p:cNvPr id="5" name="Slide Number Placeholder 4"/>
          <p:cNvSpPr>
            <a:spLocks noGrp="1"/>
          </p:cNvSpPr>
          <p:nvPr>
            <p:ph type="sldNum" sz="quarter" idx="12"/>
          </p:nvPr>
        </p:nvSpPr>
        <p:spPr/>
        <p:txBody>
          <a:bodyPr/>
          <a:lstStyle/>
          <a:p>
            <a:fld id="{A307B48E-5347-4272-B1F0-0C266D2F26E4}" type="slidenum">
              <a:rPr lang="en-US" smtClean="0"/>
              <a:pPr/>
              <a:t>20</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71600" y="1844824"/>
            <a:ext cx="6942757"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253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DATA CENTER ARCHITECTURE </a:t>
            </a:r>
            <a:br>
              <a:rPr lang="en-US" b="1" dirty="0" smtClean="0"/>
            </a:br>
            <a:r>
              <a:rPr lang="en-US" b="1" dirty="0" smtClean="0"/>
              <a:t>AND DESIGN</a:t>
            </a:r>
            <a:endParaRPr lang="en-US" b="1" dirty="0"/>
          </a:p>
        </p:txBody>
      </p:sp>
      <p:sp>
        <p:nvSpPr>
          <p:cNvPr id="6" name="Content Placeholder 5"/>
          <p:cNvSpPr>
            <a:spLocks noGrp="1"/>
          </p:cNvSpPr>
          <p:nvPr>
            <p:ph idx="1"/>
          </p:nvPr>
        </p:nvSpPr>
        <p:spPr>
          <a:xfrm>
            <a:off x="395536" y="1628800"/>
            <a:ext cx="8352928" cy="4608512"/>
          </a:xfrm>
        </p:spPr>
        <p:txBody>
          <a:bodyPr>
            <a:noAutofit/>
          </a:bodyPr>
          <a:lstStyle/>
          <a:p>
            <a:pPr algn="just"/>
            <a:r>
              <a:rPr lang="en-IN" sz="2800" dirty="0"/>
              <a:t>The data </a:t>
            </a:r>
            <a:r>
              <a:rPr lang="en-IN" sz="2800" dirty="0" err="1"/>
              <a:t>center</a:t>
            </a:r>
            <a:r>
              <a:rPr lang="en-IN" sz="2800" dirty="0"/>
              <a:t> is home to the computational power, storage, and applications necessary to support an enterprise business. </a:t>
            </a:r>
            <a:endParaRPr lang="en-IN" sz="2800" dirty="0" smtClean="0"/>
          </a:p>
          <a:p>
            <a:pPr algn="just"/>
            <a:r>
              <a:rPr lang="en-IN" sz="2800" dirty="0" smtClean="0"/>
              <a:t>The </a:t>
            </a:r>
            <a:r>
              <a:rPr lang="en-IN" sz="2800" dirty="0"/>
              <a:t>data </a:t>
            </a:r>
            <a:r>
              <a:rPr lang="en-IN" sz="2800" dirty="0" err="1"/>
              <a:t>center</a:t>
            </a:r>
            <a:r>
              <a:rPr lang="en-IN" sz="2800" dirty="0"/>
              <a:t> infrastructure is central to the IT architecture, from which all content is sourced or passes through. </a:t>
            </a:r>
            <a:endParaRPr lang="en-IN" sz="2800" dirty="0" smtClean="0"/>
          </a:p>
          <a:p>
            <a:pPr algn="just"/>
            <a:r>
              <a:rPr lang="en-IN" sz="2800" dirty="0" smtClean="0"/>
              <a:t>Proper </a:t>
            </a:r>
            <a:r>
              <a:rPr lang="en-IN" sz="2800" dirty="0"/>
              <a:t>planning of the data </a:t>
            </a:r>
            <a:r>
              <a:rPr lang="en-IN" sz="2800" dirty="0" err="1"/>
              <a:t>center</a:t>
            </a:r>
            <a:r>
              <a:rPr lang="en-IN" sz="2800" dirty="0"/>
              <a:t> infrastructure design is critical, and performance, resiliency, and scalability need to be carefully considered</a:t>
            </a:r>
            <a:r>
              <a:rPr lang="en-IN" sz="2800" dirty="0" smtClean="0"/>
              <a:t>.</a:t>
            </a:r>
          </a:p>
        </p:txBody>
      </p:sp>
      <p:sp>
        <p:nvSpPr>
          <p:cNvPr id="5" name="Slide Number Placeholder 4"/>
          <p:cNvSpPr>
            <a:spLocks noGrp="1"/>
          </p:cNvSpPr>
          <p:nvPr>
            <p:ph type="sldNum" sz="quarter" idx="12"/>
          </p:nvPr>
        </p:nvSpPr>
        <p:spPr/>
        <p:txBody>
          <a:bodyPr/>
          <a:lstStyle/>
          <a:p>
            <a:fld id="{A307B48E-5347-4272-B1F0-0C266D2F26E4}" type="slidenum">
              <a:rPr lang="en-US" smtClean="0"/>
              <a:pPr/>
              <a:t>21</a:t>
            </a:fld>
            <a:endParaRPr lang="en-US"/>
          </a:p>
        </p:txBody>
      </p:sp>
    </p:spTree>
    <p:extLst>
      <p:ext uri="{BB962C8B-B14F-4D97-AF65-F5344CB8AC3E}">
        <p14:creationId xmlns="" xmlns:p14="http://schemas.microsoft.com/office/powerpoint/2010/main" val="403370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CENTER ARCHITECTURE </a:t>
            </a:r>
            <a:br>
              <a:rPr lang="en-US" b="1" dirty="0"/>
            </a:br>
            <a:r>
              <a:rPr lang="en-US" b="1" dirty="0"/>
              <a:t>AND DESIGN</a:t>
            </a:r>
          </a:p>
        </p:txBody>
      </p:sp>
      <p:sp>
        <p:nvSpPr>
          <p:cNvPr id="5" name="Slide Number Placeholder 4"/>
          <p:cNvSpPr>
            <a:spLocks noGrp="1"/>
          </p:cNvSpPr>
          <p:nvPr>
            <p:ph type="sldNum" sz="quarter" idx="12"/>
          </p:nvPr>
        </p:nvSpPr>
        <p:spPr/>
        <p:txBody>
          <a:bodyPr/>
          <a:lstStyle/>
          <a:p>
            <a:fld id="{A307B48E-5347-4272-B1F0-0C266D2F26E4}" type="slidenum">
              <a:rPr lang="en-US" smtClean="0"/>
              <a:pPr/>
              <a:t>22</a:t>
            </a:fld>
            <a:endParaRPr lang="en-US"/>
          </a:p>
        </p:txBody>
      </p:sp>
      <p:sp>
        <p:nvSpPr>
          <p:cNvPr id="3" name="Content Placeholder 2"/>
          <p:cNvSpPr>
            <a:spLocks noGrp="1"/>
          </p:cNvSpPr>
          <p:nvPr>
            <p:ph idx="1"/>
          </p:nvPr>
        </p:nvSpPr>
        <p:spPr>
          <a:xfrm>
            <a:off x="467544" y="1600201"/>
            <a:ext cx="8219256" cy="4781127"/>
          </a:xfrm>
        </p:spPr>
        <p:txBody>
          <a:bodyPr>
            <a:normAutofit fontScale="92500" lnSpcReduction="20000"/>
          </a:bodyPr>
          <a:lstStyle/>
          <a:p>
            <a:pPr algn="just"/>
            <a:r>
              <a:rPr lang="en-IN" dirty="0"/>
              <a:t>Another important aspect of the data </a:t>
            </a:r>
            <a:r>
              <a:rPr lang="en-IN" dirty="0" err="1"/>
              <a:t>center</a:t>
            </a:r>
            <a:r>
              <a:rPr lang="en-IN" dirty="0"/>
              <a:t> design is flexibility in quickly deploying and supporting new services. </a:t>
            </a:r>
            <a:endParaRPr lang="en-IN" dirty="0" smtClean="0"/>
          </a:p>
          <a:p>
            <a:pPr algn="just"/>
            <a:r>
              <a:rPr lang="en-IN" dirty="0" smtClean="0"/>
              <a:t>Designing </a:t>
            </a:r>
            <a:r>
              <a:rPr lang="en-IN" dirty="0"/>
              <a:t>a flexible architecture that has the ability to support new applications in a short time frame can result in a </a:t>
            </a:r>
            <a:r>
              <a:rPr lang="en-IN" dirty="0" smtClean="0"/>
              <a:t>competitive </a:t>
            </a:r>
            <a:r>
              <a:rPr lang="en-IN" dirty="0"/>
              <a:t>advantage. </a:t>
            </a:r>
            <a:endParaRPr lang="en-IN" dirty="0" smtClean="0"/>
          </a:p>
          <a:p>
            <a:pPr algn="just"/>
            <a:r>
              <a:rPr lang="en-IN" dirty="0" smtClean="0"/>
              <a:t>Such </a:t>
            </a:r>
            <a:r>
              <a:rPr lang="en-IN" dirty="0"/>
              <a:t>a design requires solid initial planning and thoughtful consideration in the areas of port density, access layer uplink bandwidth, true server capacity, and oversubscription, to name just a few.</a:t>
            </a:r>
            <a:endParaRPr lang="en-US" dirty="0"/>
          </a:p>
          <a:p>
            <a:pPr algn="just"/>
            <a:endParaRPr lang="en-US" dirty="0"/>
          </a:p>
        </p:txBody>
      </p:sp>
    </p:spTree>
    <p:extLst>
      <p:ext uri="{BB962C8B-B14F-4D97-AF65-F5344CB8AC3E}">
        <p14:creationId xmlns="" xmlns:p14="http://schemas.microsoft.com/office/powerpoint/2010/main" val="1238153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DATA CENTER ARCHITECTURE </a:t>
            </a:r>
            <a:br>
              <a:rPr lang="en-US" b="1" dirty="0"/>
            </a:br>
            <a:r>
              <a:rPr lang="en-US" b="1" dirty="0"/>
              <a:t>AND DESIGN</a:t>
            </a:r>
          </a:p>
        </p:txBody>
      </p:sp>
      <p:sp>
        <p:nvSpPr>
          <p:cNvPr id="5" name="Slide Number Placeholder 4"/>
          <p:cNvSpPr>
            <a:spLocks noGrp="1"/>
          </p:cNvSpPr>
          <p:nvPr>
            <p:ph type="sldNum" sz="quarter" idx="12"/>
          </p:nvPr>
        </p:nvSpPr>
        <p:spPr/>
        <p:txBody>
          <a:bodyPr/>
          <a:lstStyle/>
          <a:p>
            <a:fld id="{A307B48E-5347-4272-B1F0-0C266D2F26E4}" type="slidenum">
              <a:rPr lang="en-US" smtClean="0"/>
              <a:pPr/>
              <a:t>23</a:t>
            </a:fld>
            <a:endParaRPr lang="en-US"/>
          </a:p>
        </p:txBody>
      </p:sp>
      <p:sp>
        <p:nvSpPr>
          <p:cNvPr id="2" name="Content Placeholder 1"/>
          <p:cNvSpPr>
            <a:spLocks noGrp="1"/>
          </p:cNvSpPr>
          <p:nvPr>
            <p:ph idx="1"/>
          </p:nvPr>
        </p:nvSpPr>
        <p:spPr/>
        <p:txBody>
          <a:bodyPr>
            <a:normAutofit lnSpcReduction="10000"/>
          </a:bodyPr>
          <a:lstStyle/>
          <a:p>
            <a:pPr algn="just"/>
            <a:r>
              <a:rPr lang="en-IN" dirty="0"/>
              <a:t>The data </a:t>
            </a:r>
            <a:r>
              <a:rPr lang="en-IN" dirty="0" err="1"/>
              <a:t>center</a:t>
            </a:r>
            <a:r>
              <a:rPr lang="en-IN" dirty="0"/>
              <a:t> network design is based on a proven layered approach, which has been tested and improved over the past several years in some of the largest data </a:t>
            </a:r>
            <a:r>
              <a:rPr lang="en-IN" dirty="0" err="1"/>
              <a:t>center</a:t>
            </a:r>
            <a:r>
              <a:rPr lang="en-IN" dirty="0"/>
              <a:t> implementations in the world. </a:t>
            </a:r>
            <a:endParaRPr lang="en-IN" dirty="0" smtClean="0"/>
          </a:p>
          <a:p>
            <a:pPr algn="just"/>
            <a:r>
              <a:rPr lang="en-IN" dirty="0" smtClean="0"/>
              <a:t>The </a:t>
            </a:r>
            <a:r>
              <a:rPr lang="en-IN" dirty="0"/>
              <a:t>layered approach is the basic foundation of the data </a:t>
            </a:r>
            <a:r>
              <a:rPr lang="en-IN" dirty="0" err="1"/>
              <a:t>center</a:t>
            </a:r>
            <a:r>
              <a:rPr lang="en-IN" dirty="0"/>
              <a:t> design that seeks to improve scalability, performance, flexibility, resiliency, and maintenance. </a:t>
            </a:r>
            <a:endParaRPr lang="en-US" dirty="0"/>
          </a:p>
        </p:txBody>
      </p:sp>
    </p:spTree>
    <p:extLst>
      <p:ext uri="{BB962C8B-B14F-4D97-AF65-F5344CB8AC3E}">
        <p14:creationId xmlns="" xmlns:p14="http://schemas.microsoft.com/office/powerpoint/2010/main" val="2103166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24</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187624" y="116632"/>
            <a:ext cx="6768752" cy="6264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314510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DATA CENTER DESIGN</a:t>
            </a:r>
            <a:br>
              <a:rPr lang="en-IN" b="1" dirty="0" smtClean="0"/>
            </a:br>
            <a:r>
              <a:rPr lang="en-IN" b="1" dirty="0" smtClean="0"/>
              <a:t>LAYERED APPROACH</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25</a:t>
            </a:fld>
            <a:endParaRPr lang="en-US"/>
          </a:p>
        </p:txBody>
      </p:sp>
      <p:sp>
        <p:nvSpPr>
          <p:cNvPr id="3" name="Content Placeholder 2"/>
          <p:cNvSpPr>
            <a:spLocks noGrp="1"/>
          </p:cNvSpPr>
          <p:nvPr>
            <p:ph idx="1"/>
          </p:nvPr>
        </p:nvSpPr>
        <p:spPr>
          <a:xfrm>
            <a:off x="467544" y="1600201"/>
            <a:ext cx="8219256" cy="4709119"/>
          </a:xfrm>
        </p:spPr>
        <p:txBody>
          <a:bodyPr>
            <a:normAutofit fontScale="92500" lnSpcReduction="20000"/>
          </a:bodyPr>
          <a:lstStyle/>
          <a:p>
            <a:pPr algn="just"/>
            <a:r>
              <a:rPr lang="en-IN" b="1" dirty="0"/>
              <a:t>Core layer—</a:t>
            </a:r>
            <a:r>
              <a:rPr lang="en-IN" dirty="0"/>
              <a:t>Provides the high-speed packet switching backplane for all flows going in and out of the data </a:t>
            </a:r>
            <a:r>
              <a:rPr lang="en-IN" dirty="0" err="1"/>
              <a:t>center</a:t>
            </a:r>
            <a:r>
              <a:rPr lang="en-IN" dirty="0"/>
              <a:t>. The core layer provides connectivity to multiple aggregation </a:t>
            </a:r>
            <a:r>
              <a:rPr lang="en-IN" dirty="0" smtClean="0"/>
              <a:t>modules</a:t>
            </a:r>
          </a:p>
          <a:p>
            <a:pPr algn="just"/>
            <a:r>
              <a:rPr lang="en-IN" b="1" dirty="0"/>
              <a:t>Aggregation layer modules—</a:t>
            </a:r>
            <a:r>
              <a:rPr lang="en-IN" dirty="0"/>
              <a:t>Provide important functions, such as service module integration, Layer 2 domain </a:t>
            </a:r>
            <a:r>
              <a:rPr lang="en-IN" dirty="0" smtClean="0"/>
              <a:t>definitions, Server-to-server </a:t>
            </a:r>
            <a:r>
              <a:rPr lang="en-IN" dirty="0"/>
              <a:t>multi-tier traffic flows through the aggregation layer and can use services, such as firewall and server load balancing, to optimize and secure applications. </a:t>
            </a:r>
            <a:endParaRPr lang="en-US" dirty="0"/>
          </a:p>
        </p:txBody>
      </p:sp>
    </p:spTree>
    <p:extLst>
      <p:ext uri="{BB962C8B-B14F-4D97-AF65-F5344CB8AC3E}">
        <p14:creationId xmlns="" xmlns:p14="http://schemas.microsoft.com/office/powerpoint/2010/main" val="3927590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IN" b="1" dirty="0"/>
              <a:t>DATA CENTER DESIGN</a:t>
            </a:r>
            <a:br>
              <a:rPr lang="en-IN" b="1" dirty="0"/>
            </a:br>
            <a:r>
              <a:rPr lang="en-IN" b="1" dirty="0"/>
              <a:t>LAYERED APPROACH</a:t>
            </a:r>
            <a:endParaRPr lang="en-US" b="1" dirty="0"/>
          </a:p>
        </p:txBody>
      </p:sp>
      <p:sp>
        <p:nvSpPr>
          <p:cNvPr id="2" name="Content Placeholder 1"/>
          <p:cNvSpPr>
            <a:spLocks noGrp="1"/>
          </p:cNvSpPr>
          <p:nvPr>
            <p:ph idx="1"/>
          </p:nvPr>
        </p:nvSpPr>
        <p:spPr/>
        <p:txBody>
          <a:bodyPr/>
          <a:lstStyle/>
          <a:p>
            <a:pPr algn="just"/>
            <a:r>
              <a:rPr lang="en-IN" b="1" dirty="0"/>
              <a:t>Access layer—</a:t>
            </a:r>
            <a:r>
              <a:rPr lang="en-IN" dirty="0"/>
              <a:t>Where the servers physically attach to the network. The access layer network infrastructure consists of modular switches, fixed configuration 1 or 2RU switches, and integral blade server switches. </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26</a:t>
            </a:fld>
            <a:endParaRPr lang="en-US"/>
          </a:p>
        </p:txBody>
      </p:sp>
    </p:spTree>
    <p:extLst>
      <p:ext uri="{BB962C8B-B14F-4D97-AF65-F5344CB8AC3E}">
        <p14:creationId xmlns="" xmlns:p14="http://schemas.microsoft.com/office/powerpoint/2010/main" val="1189639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smtClean="0"/>
              <a:t>DATA CENTER </a:t>
            </a:r>
            <a:br>
              <a:rPr lang="en-US" b="1" dirty="0" smtClean="0"/>
            </a:br>
            <a:r>
              <a:rPr lang="en-US" b="1" dirty="0" smtClean="0"/>
              <a:t>DESIGN MODELS</a:t>
            </a:r>
            <a:endParaRPr lang="en-US" dirty="0"/>
          </a:p>
        </p:txBody>
      </p:sp>
      <p:sp>
        <p:nvSpPr>
          <p:cNvPr id="2" name="Content Placeholder 1"/>
          <p:cNvSpPr>
            <a:spLocks noGrp="1"/>
          </p:cNvSpPr>
          <p:nvPr>
            <p:ph idx="1"/>
          </p:nvPr>
        </p:nvSpPr>
        <p:spPr/>
        <p:txBody>
          <a:bodyPr/>
          <a:lstStyle/>
          <a:p>
            <a:r>
              <a:rPr lang="en-US" dirty="0"/>
              <a:t>Multi-Tier Model</a:t>
            </a:r>
          </a:p>
          <a:p>
            <a:r>
              <a:rPr lang="en-US" dirty="0"/>
              <a:t>Server Cluster Model</a:t>
            </a:r>
          </a:p>
          <a:p>
            <a:r>
              <a:rPr lang="en-US" dirty="0"/>
              <a:t>Logical Overview</a:t>
            </a:r>
          </a:p>
          <a:p>
            <a:r>
              <a:rPr lang="en-US" dirty="0"/>
              <a:t>Physical Overview</a:t>
            </a:r>
          </a:p>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27</a:t>
            </a:fld>
            <a:endParaRPr lang="en-US"/>
          </a:p>
        </p:txBody>
      </p:sp>
    </p:spTree>
    <p:extLst>
      <p:ext uri="{BB962C8B-B14F-4D97-AF65-F5344CB8AC3E}">
        <p14:creationId xmlns="" xmlns:p14="http://schemas.microsoft.com/office/powerpoint/2010/main" val="471792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ENERGY CONSUMPTION AND</a:t>
            </a:r>
            <a:br>
              <a:rPr lang="en-US" b="1" dirty="0" smtClean="0">
                <a:solidFill>
                  <a:srgbClr val="FF0000"/>
                </a:solidFill>
              </a:rPr>
            </a:br>
            <a:r>
              <a:rPr lang="en-US" b="1" dirty="0" smtClean="0">
                <a:solidFill>
                  <a:srgbClr val="FF0000"/>
                </a:solidFill>
              </a:rPr>
              <a:t>EFFICIENCY</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28</a:t>
            </a:fld>
            <a:endParaRPr lang="en-US"/>
          </a:p>
        </p:txBody>
      </p:sp>
      <p:sp>
        <p:nvSpPr>
          <p:cNvPr id="3" name="Content Placeholder 2"/>
          <p:cNvSpPr>
            <a:spLocks noGrp="1"/>
          </p:cNvSpPr>
          <p:nvPr>
            <p:ph idx="1"/>
          </p:nvPr>
        </p:nvSpPr>
        <p:spPr/>
        <p:txBody>
          <a:bodyPr>
            <a:normAutofit fontScale="85000" lnSpcReduction="10000"/>
          </a:bodyPr>
          <a:lstStyle/>
          <a:p>
            <a:pPr algn="just"/>
            <a:r>
              <a:rPr lang="en-IN" dirty="0"/>
              <a:t>Data </a:t>
            </a:r>
            <a:r>
              <a:rPr lang="en-IN" dirty="0" err="1"/>
              <a:t>center</a:t>
            </a:r>
            <a:r>
              <a:rPr lang="en-IN" dirty="0"/>
              <a:t> designs also recognize the importance of energy efficiency. </a:t>
            </a:r>
            <a:endParaRPr lang="en-IN" dirty="0" smtClean="0"/>
          </a:p>
          <a:p>
            <a:pPr algn="just"/>
            <a:r>
              <a:rPr lang="en-IN" dirty="0" smtClean="0"/>
              <a:t>A </a:t>
            </a:r>
            <a:r>
              <a:rPr lang="en-IN" dirty="0"/>
              <a:t>simple data </a:t>
            </a:r>
            <a:r>
              <a:rPr lang="en-IN" dirty="0" err="1" smtClean="0"/>
              <a:t>center</a:t>
            </a:r>
            <a:r>
              <a:rPr lang="en-IN" dirty="0"/>
              <a:t> </a:t>
            </a:r>
            <a:r>
              <a:rPr lang="en-IN" dirty="0" smtClean="0"/>
              <a:t>may </a:t>
            </a:r>
            <a:r>
              <a:rPr lang="en-IN" dirty="0"/>
              <a:t>need only a few kilowatts of energy, but an enterprise-scale data </a:t>
            </a:r>
            <a:r>
              <a:rPr lang="en-IN" dirty="0" err="1"/>
              <a:t>center</a:t>
            </a:r>
            <a:r>
              <a:rPr lang="en-IN" dirty="0"/>
              <a:t> installation </a:t>
            </a:r>
            <a:r>
              <a:rPr lang="en-IN" dirty="0" smtClean="0"/>
              <a:t>can demand </a:t>
            </a:r>
            <a:r>
              <a:rPr lang="en-IN" dirty="0"/>
              <a:t>tens of megawatts or more</a:t>
            </a:r>
            <a:r>
              <a:rPr lang="en-IN" dirty="0" smtClean="0"/>
              <a:t>.</a:t>
            </a:r>
          </a:p>
          <a:p>
            <a:pPr algn="just"/>
            <a:r>
              <a:rPr lang="en-IN" dirty="0"/>
              <a:t>Organizations often measure data </a:t>
            </a:r>
            <a:r>
              <a:rPr lang="en-IN" dirty="0" err="1"/>
              <a:t>center</a:t>
            </a:r>
            <a:r>
              <a:rPr lang="en-IN" dirty="0"/>
              <a:t> energy efficiency through a metric called power </a:t>
            </a:r>
            <a:r>
              <a:rPr lang="en-IN" dirty="0" smtClean="0"/>
              <a:t>usage effectiveness </a:t>
            </a:r>
            <a:r>
              <a:rPr lang="en-IN" dirty="0"/>
              <a:t>(</a:t>
            </a:r>
            <a:r>
              <a:rPr lang="en-IN" dirty="0" smtClean="0"/>
              <a:t>PUE).</a:t>
            </a:r>
          </a:p>
          <a:p>
            <a:pPr algn="just"/>
            <a:r>
              <a:rPr lang="en-IN" dirty="0" smtClean="0"/>
              <a:t>This PUE </a:t>
            </a:r>
            <a:r>
              <a:rPr lang="en-IN" dirty="0"/>
              <a:t>represents the ratio of total power entering the data </a:t>
            </a:r>
            <a:r>
              <a:rPr lang="en-IN" dirty="0" err="1"/>
              <a:t>center</a:t>
            </a:r>
            <a:r>
              <a:rPr lang="en-IN" dirty="0"/>
              <a:t> divided </a:t>
            </a:r>
            <a:r>
              <a:rPr lang="en-IN" dirty="0" smtClean="0"/>
              <a:t>by the </a:t>
            </a:r>
            <a:r>
              <a:rPr lang="en-IN" dirty="0"/>
              <a:t>power used by IT equipment.</a:t>
            </a:r>
            <a:endParaRPr lang="en-US" dirty="0"/>
          </a:p>
        </p:txBody>
      </p:sp>
    </p:spTree>
    <p:extLst>
      <p:ext uri="{BB962C8B-B14F-4D97-AF65-F5344CB8AC3E}">
        <p14:creationId xmlns="" xmlns:p14="http://schemas.microsoft.com/office/powerpoint/2010/main" val="1023638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7B48E-5347-4272-B1F0-0C266D2F26E4}" type="slidenum">
              <a:rPr lang="en-US" smtClean="0"/>
              <a:pPr/>
              <a:t>29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00841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CLOUD DATA CENTERS</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3</a:t>
            </a:fld>
            <a:endParaRPr lang="en-US"/>
          </a:p>
        </p:txBody>
      </p:sp>
      <p:sp>
        <p:nvSpPr>
          <p:cNvPr id="3" name="Content Placeholder 2"/>
          <p:cNvSpPr>
            <a:spLocks noGrp="1"/>
          </p:cNvSpPr>
          <p:nvPr>
            <p:ph idx="1"/>
          </p:nvPr>
        </p:nvSpPr>
        <p:spPr/>
        <p:txBody>
          <a:bodyPr>
            <a:normAutofit lnSpcReduction="10000"/>
          </a:bodyPr>
          <a:lstStyle/>
          <a:p>
            <a:pPr algn="just"/>
            <a:r>
              <a:rPr lang="en-IN" dirty="0"/>
              <a:t>A data </a:t>
            </a:r>
            <a:r>
              <a:rPr lang="en-IN" dirty="0" err="1"/>
              <a:t>center</a:t>
            </a:r>
            <a:r>
              <a:rPr lang="en-IN" dirty="0"/>
              <a:t> (or </a:t>
            </a:r>
            <a:r>
              <a:rPr lang="en-IN" dirty="0" err="1"/>
              <a:t>datacenter</a:t>
            </a:r>
            <a:r>
              <a:rPr lang="en-IN" dirty="0"/>
              <a:t>) is a facility composed of networked computers and storage that businesses or other organizations use to organize, process, store and disseminate large amounts of data. </a:t>
            </a:r>
            <a:endParaRPr lang="en-IN" dirty="0" smtClean="0"/>
          </a:p>
          <a:p>
            <a:pPr algn="just"/>
            <a:r>
              <a:rPr lang="en-IN" dirty="0" smtClean="0"/>
              <a:t>A </a:t>
            </a:r>
            <a:r>
              <a:rPr lang="en-IN" dirty="0"/>
              <a:t>business typically relies heavily upon the applications, services and data contained within a data </a:t>
            </a:r>
            <a:r>
              <a:rPr lang="en-IN" dirty="0" err="1"/>
              <a:t>center</a:t>
            </a:r>
            <a:r>
              <a:rPr lang="en-IN" dirty="0"/>
              <a:t>, making it a focal point and critical asset for everyday operations. </a:t>
            </a:r>
            <a:endParaRPr lang="en-US" dirty="0"/>
          </a:p>
        </p:txBody>
      </p:sp>
    </p:spTree>
    <p:extLst>
      <p:ext uri="{BB962C8B-B14F-4D97-AF65-F5344CB8AC3E}">
        <p14:creationId xmlns="" xmlns:p14="http://schemas.microsoft.com/office/powerpoint/2010/main" val="989568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DIFFERENT APPROACHES FOR </a:t>
            </a:r>
            <a:br>
              <a:rPr lang="en-US" b="1" dirty="0" smtClean="0"/>
            </a:br>
            <a:r>
              <a:rPr lang="en-US" b="1" dirty="0" smtClean="0"/>
              <a:t>ENERGY EFFICIENCY</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30</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27584" y="1988840"/>
            <a:ext cx="5832648" cy="29632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8964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31</a:t>
            </a:fld>
            <a:endParaRPr lang="en-US"/>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28" y="188640"/>
            <a:ext cx="8712968" cy="2390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395536" y="2420888"/>
            <a:ext cx="8352928" cy="2664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3568" y="5013176"/>
            <a:ext cx="2084212" cy="15745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827693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VIRTUALIZATION</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32</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11560" y="1628800"/>
            <a:ext cx="7776864" cy="2664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59215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WHY DO WE NEED </a:t>
            </a:r>
            <a:br>
              <a:rPr lang="en-US" b="1" dirty="0" smtClean="0"/>
            </a:br>
            <a:r>
              <a:rPr lang="en-US" b="1" dirty="0" smtClean="0"/>
              <a:t>VIRTUALIZATION?</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33</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27584" y="1772816"/>
            <a:ext cx="7935282"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49072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34</a:t>
            </a:fld>
            <a:endParaRPr lang="en-US"/>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9512" y="-1"/>
            <a:ext cx="8856984" cy="61048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80408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DATA CENTER SECURITY AND </a:t>
            </a:r>
            <a:br>
              <a:rPr lang="en-IN" b="1" dirty="0" smtClean="0"/>
            </a:br>
            <a:r>
              <a:rPr lang="en-IN" b="1" dirty="0" smtClean="0"/>
              <a:t>SAFETY</a:t>
            </a:r>
            <a:endParaRPr lang="en-US" b="1" dirty="0"/>
          </a:p>
        </p:txBody>
      </p:sp>
      <p:sp>
        <p:nvSpPr>
          <p:cNvPr id="3" name="Content Placeholder 2"/>
          <p:cNvSpPr>
            <a:spLocks noGrp="1"/>
          </p:cNvSpPr>
          <p:nvPr>
            <p:ph idx="1"/>
          </p:nvPr>
        </p:nvSpPr>
        <p:spPr>
          <a:xfrm>
            <a:off x="395536" y="1600201"/>
            <a:ext cx="8280920" cy="4709119"/>
          </a:xfrm>
        </p:spPr>
        <p:txBody>
          <a:bodyPr>
            <a:normAutofit fontScale="92500" lnSpcReduction="20000"/>
          </a:bodyPr>
          <a:lstStyle/>
          <a:p>
            <a:pPr algn="just"/>
            <a:r>
              <a:rPr lang="en-US" b="1" dirty="0" smtClean="0"/>
              <a:t>DATA CENTER SECURITY:</a:t>
            </a:r>
          </a:p>
          <a:p>
            <a:pPr algn="just"/>
            <a:r>
              <a:rPr lang="en-IN" dirty="0"/>
              <a:t>Data </a:t>
            </a:r>
            <a:r>
              <a:rPr lang="en-IN" dirty="0" err="1"/>
              <a:t>center</a:t>
            </a:r>
            <a:r>
              <a:rPr lang="en-IN" dirty="0"/>
              <a:t> security refers to the physical practices and virtual technologies used to protect a data </a:t>
            </a:r>
            <a:r>
              <a:rPr lang="en-IN" dirty="0" err="1"/>
              <a:t>center</a:t>
            </a:r>
            <a:r>
              <a:rPr lang="en-IN" dirty="0"/>
              <a:t> from external threats and attacks</a:t>
            </a:r>
            <a:r>
              <a:rPr lang="en-IN" dirty="0" smtClean="0"/>
              <a:t>.</a:t>
            </a:r>
          </a:p>
          <a:p>
            <a:pPr algn="just"/>
            <a:r>
              <a:rPr lang="en-IN" b="1" dirty="0" smtClean="0"/>
              <a:t>HOW TO SECURE A DATA CENTER?</a:t>
            </a:r>
          </a:p>
          <a:p>
            <a:pPr algn="just"/>
            <a:r>
              <a:rPr lang="en-IN" dirty="0"/>
              <a:t>Data </a:t>
            </a:r>
            <a:r>
              <a:rPr lang="en-IN" dirty="0" err="1"/>
              <a:t>centers</a:t>
            </a:r>
            <a:r>
              <a:rPr lang="en-IN" dirty="0"/>
              <a:t> are complex and to protect them, security components must be considered separately but at the same time follow one holistic security policy. </a:t>
            </a:r>
            <a:endParaRPr lang="en-IN" dirty="0" smtClean="0"/>
          </a:p>
          <a:p>
            <a:pPr algn="just"/>
            <a:r>
              <a:rPr lang="en-IN" dirty="0" smtClean="0"/>
              <a:t>Security </a:t>
            </a:r>
            <a:r>
              <a:rPr lang="en-IN" dirty="0"/>
              <a:t>can be divided into physical and software security.</a:t>
            </a:r>
            <a:endParaRPr lang="en-IN" b="1" dirty="0"/>
          </a:p>
          <a:p>
            <a:pPr algn="just"/>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35</a:t>
            </a:fld>
            <a:endParaRPr lang="en-US"/>
          </a:p>
        </p:txBody>
      </p:sp>
    </p:spTree>
    <p:extLst>
      <p:ext uri="{BB962C8B-B14F-4D97-AF65-F5344CB8AC3E}">
        <p14:creationId xmlns="" xmlns:p14="http://schemas.microsoft.com/office/powerpoint/2010/main" val="2168515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DATA CENTER SECURITY AND </a:t>
            </a:r>
            <a:br>
              <a:rPr lang="en-IN" b="1" dirty="0"/>
            </a:br>
            <a:r>
              <a:rPr lang="en-IN" b="1" dirty="0"/>
              <a:t>SAFETY</a:t>
            </a:r>
            <a:endParaRPr lang="en-US" b="1" dirty="0"/>
          </a:p>
        </p:txBody>
      </p:sp>
      <p:sp>
        <p:nvSpPr>
          <p:cNvPr id="3" name="Content Placeholder 2"/>
          <p:cNvSpPr>
            <a:spLocks noGrp="1"/>
          </p:cNvSpPr>
          <p:nvPr>
            <p:ph idx="1"/>
          </p:nvPr>
        </p:nvSpPr>
        <p:spPr/>
        <p:txBody>
          <a:bodyPr>
            <a:normAutofit lnSpcReduction="10000"/>
          </a:bodyPr>
          <a:lstStyle/>
          <a:p>
            <a:r>
              <a:rPr lang="en-US" b="1" dirty="0" smtClean="0"/>
              <a:t>PHYSICAL SECURITY</a:t>
            </a:r>
          </a:p>
          <a:p>
            <a:pPr algn="just"/>
            <a:r>
              <a:rPr lang="en-IN" dirty="0"/>
              <a:t>A data </a:t>
            </a:r>
            <a:r>
              <a:rPr lang="en-IN" dirty="0" err="1"/>
              <a:t>center</a:t>
            </a:r>
            <a:r>
              <a:rPr lang="en-IN" dirty="0"/>
              <a:t> building’s most obvious security characteristics are related to design and layout</a:t>
            </a:r>
            <a:r>
              <a:rPr lang="en-IN" dirty="0" smtClean="0"/>
              <a:t>.</a:t>
            </a:r>
          </a:p>
          <a:p>
            <a:r>
              <a:rPr lang="en-US" b="1" dirty="0" smtClean="0"/>
              <a:t>SOFTWARE SECURITY</a:t>
            </a:r>
          </a:p>
          <a:p>
            <a:pPr algn="just"/>
            <a:r>
              <a:rPr lang="en-IN" dirty="0"/>
              <a:t>Software or virtual security prevents cybercriminals from entering the network by bypassing the firewall, cracking passwords, or through other loopholes.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36</a:t>
            </a:fld>
            <a:endParaRPr lang="en-US"/>
          </a:p>
        </p:txBody>
      </p:sp>
    </p:spTree>
    <p:extLst>
      <p:ext uri="{BB962C8B-B14F-4D97-AF65-F5344CB8AC3E}">
        <p14:creationId xmlns="" xmlns:p14="http://schemas.microsoft.com/office/powerpoint/2010/main" val="3378204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WHO NEEDS DATA CENTER </a:t>
            </a:r>
            <a:br>
              <a:rPr lang="en-IN" b="1" dirty="0" smtClean="0"/>
            </a:br>
            <a:r>
              <a:rPr lang="en-IN" b="1" dirty="0" smtClean="0"/>
              <a:t>SECURITY?</a:t>
            </a:r>
            <a:endParaRPr lang="en-US" b="1" dirty="0"/>
          </a:p>
        </p:txBody>
      </p:sp>
      <p:sp>
        <p:nvSpPr>
          <p:cNvPr id="3" name="Content Placeholder 2"/>
          <p:cNvSpPr>
            <a:spLocks noGrp="1"/>
          </p:cNvSpPr>
          <p:nvPr>
            <p:ph idx="1"/>
          </p:nvPr>
        </p:nvSpPr>
        <p:spPr/>
        <p:txBody>
          <a:bodyPr>
            <a:normAutofit fontScale="92500"/>
          </a:bodyPr>
          <a:lstStyle/>
          <a:p>
            <a:pPr algn="just"/>
            <a:r>
              <a:rPr lang="en-IN" dirty="0"/>
              <a:t>Every data </a:t>
            </a:r>
            <a:r>
              <a:rPr lang="en-IN" dirty="0" err="1"/>
              <a:t>center</a:t>
            </a:r>
            <a:r>
              <a:rPr lang="en-IN" dirty="0"/>
              <a:t> needs some form of security to ensure its continued use. </a:t>
            </a:r>
            <a:endParaRPr lang="en-IN" dirty="0" smtClean="0"/>
          </a:p>
          <a:p>
            <a:pPr algn="just"/>
            <a:r>
              <a:rPr lang="en-IN" dirty="0" smtClean="0"/>
              <a:t>Some </a:t>
            </a:r>
            <a:r>
              <a:rPr lang="en-IN" dirty="0"/>
              <a:t>aspects of “security” are actually made up of uptime features, such as multiple power sources, multiple environmental controls and </a:t>
            </a:r>
            <a:r>
              <a:rPr lang="en-IN" dirty="0" smtClean="0"/>
              <a:t>more</a:t>
            </a:r>
          </a:p>
          <a:p>
            <a:pPr algn="just"/>
            <a:r>
              <a:rPr lang="en-IN" dirty="0"/>
              <a:t>Data </a:t>
            </a:r>
            <a:r>
              <a:rPr lang="en-IN" dirty="0" err="1"/>
              <a:t>centers</a:t>
            </a:r>
            <a:r>
              <a:rPr lang="en-IN" dirty="0"/>
              <a:t> can be placed into four tiers: each tier is associated with a specific business function and sets an appropriate criterion for cooling,</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37</a:t>
            </a:fld>
            <a:endParaRPr lang="en-US"/>
          </a:p>
        </p:txBody>
      </p:sp>
    </p:spTree>
    <p:extLst>
      <p:ext uri="{BB962C8B-B14F-4D97-AF65-F5344CB8AC3E}">
        <p14:creationId xmlns="" xmlns:p14="http://schemas.microsoft.com/office/powerpoint/2010/main" val="61548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WHO NEEDS DATA CENTER </a:t>
            </a:r>
            <a:br>
              <a:rPr lang="en-IN" b="1" dirty="0"/>
            </a:br>
            <a:r>
              <a:rPr lang="en-IN" b="1" dirty="0"/>
              <a:t>SECURITY?</a:t>
            </a:r>
            <a:endParaRPr lang="en-US" b="1" dirty="0"/>
          </a:p>
        </p:txBody>
      </p:sp>
      <p:sp>
        <p:nvSpPr>
          <p:cNvPr id="3" name="Content Placeholder 2"/>
          <p:cNvSpPr>
            <a:spLocks noGrp="1"/>
          </p:cNvSpPr>
          <p:nvPr>
            <p:ph idx="1"/>
          </p:nvPr>
        </p:nvSpPr>
        <p:spPr/>
        <p:txBody>
          <a:bodyPr>
            <a:normAutofit fontScale="92500" lnSpcReduction="20000"/>
          </a:bodyPr>
          <a:lstStyle/>
          <a:p>
            <a:pPr algn="just"/>
            <a:r>
              <a:rPr lang="en-US" b="1" dirty="0"/>
              <a:t>Tier 1 + </a:t>
            </a:r>
            <a:r>
              <a:rPr lang="en-US" b="1" dirty="0" smtClean="0"/>
              <a:t>2</a:t>
            </a:r>
          </a:p>
          <a:p>
            <a:pPr algn="just"/>
            <a:r>
              <a:rPr lang="en-IN" dirty="0"/>
              <a:t>These are generally used by small businesses that do not provide real-time delivery of products or services as a significant part of their revenue</a:t>
            </a:r>
            <a:r>
              <a:rPr lang="en-IN" dirty="0" smtClean="0"/>
              <a:t>.</a:t>
            </a:r>
          </a:p>
          <a:p>
            <a:pPr algn="just"/>
            <a:r>
              <a:rPr lang="en-IN" b="1" dirty="0" smtClean="0"/>
              <a:t>Tier </a:t>
            </a:r>
            <a:r>
              <a:rPr lang="en-IN" b="1" dirty="0"/>
              <a:t>3 + </a:t>
            </a:r>
            <a:r>
              <a:rPr lang="en-IN" b="1" dirty="0" smtClean="0"/>
              <a:t>4</a:t>
            </a:r>
          </a:p>
          <a:p>
            <a:pPr algn="just"/>
            <a:r>
              <a:rPr lang="en-IN" dirty="0"/>
              <a:t>Rigorous uptime requirements and long-term viability are usually the reason for selecting strategic solutions found in Tier III and Tier IV site infrastructure. </a:t>
            </a:r>
            <a:endParaRPr lang="en-IN" dirty="0" smtClean="0"/>
          </a:p>
          <a:p>
            <a:pPr algn="just"/>
            <a:r>
              <a:rPr lang="en-IN" dirty="0" smtClean="0"/>
              <a:t>These </a:t>
            </a:r>
            <a:r>
              <a:rPr lang="en-IN" dirty="0"/>
              <a:t>data </a:t>
            </a:r>
            <a:r>
              <a:rPr lang="en-IN" dirty="0" err="1"/>
              <a:t>centers</a:t>
            </a:r>
            <a:r>
              <a:rPr lang="en-IN" dirty="0"/>
              <a:t> are considered more robust and less prone to failures. </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38</a:t>
            </a:fld>
            <a:endParaRPr lang="en-US"/>
          </a:p>
        </p:txBody>
      </p:sp>
    </p:spTree>
    <p:extLst>
      <p:ext uri="{BB962C8B-B14F-4D97-AF65-F5344CB8AC3E}">
        <p14:creationId xmlns="" xmlns:p14="http://schemas.microsoft.com/office/powerpoint/2010/main" val="119186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CENTER ENERGY USE</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39</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55576" y="1412775"/>
            <a:ext cx="7501784" cy="46805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91276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CLOUD DATA CENTERS</a:t>
            </a:r>
            <a:endParaRPr lang="en-US" dirty="0"/>
          </a:p>
        </p:txBody>
      </p:sp>
      <p:sp>
        <p:nvSpPr>
          <p:cNvPr id="6" name="Content Placeholder 5"/>
          <p:cNvSpPr>
            <a:spLocks noGrp="1"/>
          </p:cNvSpPr>
          <p:nvPr>
            <p:ph idx="1"/>
          </p:nvPr>
        </p:nvSpPr>
        <p:spPr>
          <a:xfrm>
            <a:off x="467544" y="1600201"/>
            <a:ext cx="8219256" cy="4709119"/>
          </a:xfrm>
        </p:spPr>
        <p:txBody>
          <a:bodyPr>
            <a:normAutofit fontScale="85000" lnSpcReduction="20000"/>
          </a:bodyPr>
          <a:lstStyle/>
          <a:p>
            <a:pPr algn="just"/>
            <a:r>
              <a:rPr lang="en-IN" dirty="0"/>
              <a:t>Data </a:t>
            </a:r>
            <a:r>
              <a:rPr lang="en-IN" dirty="0" err="1"/>
              <a:t>centers</a:t>
            </a:r>
            <a:r>
              <a:rPr lang="en-IN" dirty="0"/>
              <a:t> are not a single thing, but rather, a conglomeration of elements. </a:t>
            </a:r>
            <a:endParaRPr lang="en-IN" dirty="0" smtClean="0"/>
          </a:p>
          <a:p>
            <a:pPr algn="just"/>
            <a:r>
              <a:rPr lang="en-IN" dirty="0" smtClean="0"/>
              <a:t>A </a:t>
            </a:r>
            <a:r>
              <a:rPr lang="en-IN" dirty="0"/>
              <a:t>data </a:t>
            </a:r>
            <a:r>
              <a:rPr lang="en-IN" dirty="0" err="1"/>
              <a:t>center</a:t>
            </a:r>
            <a:r>
              <a:rPr lang="en-IN" dirty="0"/>
              <a:t> must also contain an adequate infrastructure, such as power distribution and supplemental power subsystems, including electrical switching; uninterruptable power supplies; backup generators and so on; ventilation and data </a:t>
            </a:r>
            <a:r>
              <a:rPr lang="en-IN" dirty="0" err="1"/>
              <a:t>center</a:t>
            </a:r>
            <a:r>
              <a:rPr lang="en-IN" dirty="0"/>
              <a:t> cooling systems, such as computer room air conditioners; and adequate provisioning for network carrier (</a:t>
            </a:r>
            <a:r>
              <a:rPr lang="en-IN" dirty="0" err="1"/>
              <a:t>telco</a:t>
            </a:r>
            <a:r>
              <a:rPr lang="en-IN" dirty="0"/>
              <a:t>) connectivity. </a:t>
            </a:r>
            <a:endParaRPr lang="en-IN" dirty="0" smtClean="0"/>
          </a:p>
          <a:p>
            <a:pPr algn="just"/>
            <a:r>
              <a:rPr lang="en-IN" dirty="0" smtClean="0"/>
              <a:t>All </a:t>
            </a:r>
            <a:r>
              <a:rPr lang="en-IN" dirty="0"/>
              <a:t>of this demands a physical facility with physical security and sufficient physical space to house the entire collection of infrastructure and equipment</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a:t>
            </a:fld>
            <a:endParaRPr lang="en-US"/>
          </a:p>
        </p:txBody>
      </p:sp>
    </p:spTree>
    <p:extLst>
      <p:ext uri="{BB962C8B-B14F-4D97-AF65-F5344CB8AC3E}">
        <p14:creationId xmlns="" xmlns:p14="http://schemas.microsoft.com/office/powerpoint/2010/main" val="1566767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TRANSPORTATION ENERGY USE</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40</a:t>
            </a:fld>
            <a:endParaRPr lang="en-US"/>
          </a:p>
        </p:txBody>
      </p:sp>
      <p:pic>
        <p:nvPicPr>
          <p:cNvPr id="8195" name="Picture 3"/>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99592" y="1196752"/>
            <a:ext cx="7128792" cy="50776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75562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7544" y="260648"/>
            <a:ext cx="8229600" cy="1143000"/>
          </a:xfrm>
        </p:spPr>
        <p:txBody>
          <a:bodyPr>
            <a:normAutofit fontScale="90000"/>
          </a:bodyPr>
          <a:lstStyle/>
          <a:p>
            <a:r>
              <a:rPr lang="en-US" b="1" dirty="0"/>
              <a:t>SWITCHING </a:t>
            </a:r>
            <a:r>
              <a:rPr lang="en-US" b="1" dirty="0" smtClean="0"/>
              <a:t>TO </a:t>
            </a:r>
            <a:r>
              <a:rPr lang="en-US" b="1" dirty="0"/>
              <a:t>THE </a:t>
            </a:r>
            <a:r>
              <a:rPr lang="en-US" b="1" dirty="0" smtClean="0"/>
              <a:t>CLOUD – </a:t>
            </a:r>
            <a:br>
              <a:rPr lang="en-US" b="1" dirty="0" smtClean="0"/>
            </a:br>
            <a:r>
              <a:rPr lang="en-US" b="1" dirty="0" smtClean="0"/>
              <a:t>SAVING ENERGY</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41</a:t>
            </a:fld>
            <a:endParaRPr lang="en-US"/>
          </a:p>
        </p:txBody>
      </p:sp>
      <p:pic>
        <p:nvPicPr>
          <p:cNvPr id="921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99592" y="1340768"/>
            <a:ext cx="7344816" cy="5328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44142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lgn="just"/>
            <a:endParaRPr lang="en-US" dirty="0"/>
          </a:p>
          <a:p>
            <a:pPr marL="0" indent="0" algn="just">
              <a:buNone/>
            </a:pP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42</a:t>
            </a:fld>
            <a:endParaRPr lang="en-US"/>
          </a:p>
        </p:txBody>
      </p:sp>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7653" y="116632"/>
            <a:ext cx="8915400" cy="578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68791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43</a:t>
            </a:fld>
            <a:endParaRPr lang="en-US"/>
          </a:p>
        </p:txBody>
      </p:sp>
      <p:pic>
        <p:nvPicPr>
          <p:cNvPr id="112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7961" y="127324"/>
            <a:ext cx="8856984" cy="611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09873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44</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83568" y="404664"/>
            <a:ext cx="7128792" cy="57357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654932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45</a:t>
            </a:fld>
            <a:endParaRPr lang="en-US"/>
          </a:p>
        </p:txBody>
      </p:sp>
      <p:pic>
        <p:nvPicPr>
          <p:cNvPr id="133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28" y="188639"/>
            <a:ext cx="8712968" cy="4234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595810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46</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99592" y="620688"/>
            <a:ext cx="6933274" cy="5328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58723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CONSUMPTION</a:t>
            </a:r>
            <a:endParaRPr lang="en-US" b="1" dirty="0"/>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47</a:t>
            </a:fld>
            <a:endParaRPr lang="en-US"/>
          </a:p>
        </p:txBody>
      </p:sp>
      <p:pic>
        <p:nvPicPr>
          <p:cNvPr id="1536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5536" y="1412776"/>
            <a:ext cx="8153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97560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MOBILE CLOUD APPLICATION</a:t>
            </a:r>
            <a:endParaRPr lang="en-US" b="1" dirty="0">
              <a:solidFill>
                <a:srgbClr val="FF0000"/>
              </a:solidFill>
            </a:endParaRPr>
          </a:p>
        </p:txBody>
      </p:sp>
      <p:sp>
        <p:nvSpPr>
          <p:cNvPr id="3" name="Content Placeholder 2"/>
          <p:cNvSpPr>
            <a:spLocks noGrp="1"/>
          </p:cNvSpPr>
          <p:nvPr>
            <p:ph idx="1"/>
          </p:nvPr>
        </p:nvSpPr>
        <p:spPr>
          <a:xfrm>
            <a:off x="381000" y="1371600"/>
            <a:ext cx="8229600" cy="4525963"/>
          </a:xfrm>
        </p:spPr>
        <p:txBody>
          <a:bodyPr>
            <a:normAutofit fontScale="92500" lnSpcReduction="20000"/>
          </a:bodyPr>
          <a:lstStyle/>
          <a:p>
            <a:r>
              <a:rPr lang="en-IN" b="1" dirty="0"/>
              <a:t>What is Mobile Cloud Computing</a:t>
            </a:r>
            <a:r>
              <a:rPr lang="en-IN" b="1" dirty="0" smtClean="0"/>
              <a:t>?</a:t>
            </a:r>
          </a:p>
          <a:p>
            <a:pPr algn="just"/>
            <a:r>
              <a:rPr lang="en-US" dirty="0"/>
              <a:t>Mobile cloud computing (MCC) at its simplest, refers to an infrastructure where both the data storage and data processing happen outside of the mobile device. </a:t>
            </a:r>
            <a:endParaRPr lang="en-US" dirty="0" smtClean="0"/>
          </a:p>
          <a:p>
            <a:pPr algn="just"/>
            <a:r>
              <a:rPr lang="en-US" dirty="0"/>
              <a:t>Mobile cloud applications move the computing power and data storage away from the mobile devices and into powerful and centralized computing platforms located in </a:t>
            </a:r>
            <a:r>
              <a:rPr lang="en-US" dirty="0" smtClean="0"/>
              <a:t>clouds</a:t>
            </a:r>
            <a:r>
              <a:rPr lang="en-US" dirty="0" smtClean="0"/>
              <a:t>.</a:t>
            </a:r>
          </a:p>
          <a:p>
            <a:pPr algn="just"/>
            <a:r>
              <a:rPr lang="en-US" dirty="0" smtClean="0"/>
              <a:t>They are then accessed over the wireless connection based on a thin native client.</a:t>
            </a:r>
          </a:p>
          <a:p>
            <a:pPr algn="just">
              <a:buNone/>
            </a:pPr>
            <a:endParaRPr lang="en-US" dirty="0" smtClean="0"/>
          </a:p>
        </p:txBody>
      </p:sp>
      <p:sp>
        <p:nvSpPr>
          <p:cNvPr id="5" name="Slide Number Placeholder 4"/>
          <p:cNvSpPr>
            <a:spLocks noGrp="1"/>
          </p:cNvSpPr>
          <p:nvPr>
            <p:ph type="sldNum" sz="quarter" idx="12"/>
          </p:nvPr>
        </p:nvSpPr>
        <p:spPr/>
        <p:txBody>
          <a:bodyPr/>
          <a:lstStyle/>
          <a:p>
            <a:fld id="{A307B48E-5347-4272-B1F0-0C266D2F26E4}" type="slidenum">
              <a:rPr lang="en-US" smtClean="0"/>
              <a:pPr/>
              <a:t>48</a:t>
            </a:fld>
            <a:endParaRPr lang="en-US"/>
          </a:p>
        </p:txBody>
      </p:sp>
    </p:spTree>
    <p:extLst>
      <p:ext uri="{BB962C8B-B14F-4D97-AF65-F5344CB8AC3E}">
        <p14:creationId xmlns="" xmlns:p14="http://schemas.microsoft.com/office/powerpoint/2010/main" val="2665713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WHY MOBILE </a:t>
            </a:r>
            <a:br>
              <a:rPr lang="en-US" b="1" dirty="0" smtClean="0"/>
            </a:br>
            <a:r>
              <a:rPr lang="en-US" b="1" dirty="0" smtClean="0"/>
              <a:t>CLOUD COMPUTING?</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49</a:t>
            </a:fld>
            <a:endParaRPr lang="en-US"/>
          </a:p>
        </p:txBody>
      </p:sp>
      <p:sp>
        <p:nvSpPr>
          <p:cNvPr id="3" name="Content Placeholder 2"/>
          <p:cNvSpPr>
            <a:spLocks noGrp="1"/>
          </p:cNvSpPr>
          <p:nvPr>
            <p:ph idx="1"/>
          </p:nvPr>
        </p:nvSpPr>
        <p:spPr>
          <a:xfrm>
            <a:off x="539552" y="1600201"/>
            <a:ext cx="8147248" cy="4637111"/>
          </a:xfrm>
        </p:spPr>
        <p:txBody>
          <a:bodyPr>
            <a:normAutofit fontScale="85000" lnSpcReduction="20000"/>
          </a:bodyPr>
          <a:lstStyle/>
          <a:p>
            <a:pPr algn="just"/>
            <a:r>
              <a:rPr lang="en-US" dirty="0"/>
              <a:t>Mobile devices face </a:t>
            </a:r>
            <a:r>
              <a:rPr lang="en-US" b="1" dirty="0"/>
              <a:t>many resource challenges </a:t>
            </a:r>
            <a:r>
              <a:rPr lang="en-US" dirty="0"/>
              <a:t>(battery life, storage, bandwidth etc.)</a:t>
            </a:r>
          </a:p>
          <a:p>
            <a:pPr algn="just"/>
            <a:r>
              <a:rPr lang="en-US" dirty="0"/>
              <a:t>Cloud computing offers advantages to users by allowing them to use infrastructure, platforms and software by cloud providers at </a:t>
            </a:r>
            <a:r>
              <a:rPr lang="en-US" sz="3243" b="1" dirty="0"/>
              <a:t>low cost</a:t>
            </a:r>
            <a:r>
              <a:rPr lang="en-US" sz="3243" dirty="0"/>
              <a:t> </a:t>
            </a:r>
            <a:r>
              <a:rPr lang="en-US" dirty="0"/>
              <a:t>and elastically in an </a:t>
            </a:r>
            <a:r>
              <a:rPr lang="en-US" sz="3243" b="1" dirty="0"/>
              <a:t>on-demand</a:t>
            </a:r>
            <a:r>
              <a:rPr lang="en-US" sz="3243" dirty="0"/>
              <a:t> </a:t>
            </a:r>
            <a:r>
              <a:rPr lang="en-US" dirty="0"/>
              <a:t>fashion.</a:t>
            </a:r>
          </a:p>
          <a:p>
            <a:pPr algn="just"/>
            <a:r>
              <a:rPr lang="en-US" dirty="0"/>
              <a:t>Mobile cloud computing provides mobile users with data storage and processing services in clouds, obviating the need to have a powerful device configuration (e.g. CPU speed, memory capacity </a:t>
            </a:r>
            <a:r>
              <a:rPr lang="en-US" dirty="0" err="1"/>
              <a:t>etc</a:t>
            </a:r>
            <a:r>
              <a:rPr lang="en-US" dirty="0"/>
              <a:t>), as all resource-intensive computing can be performed in the cloud. </a:t>
            </a:r>
          </a:p>
        </p:txBody>
      </p:sp>
    </p:spTree>
    <p:extLst>
      <p:ext uri="{BB962C8B-B14F-4D97-AF65-F5344CB8AC3E}">
        <p14:creationId xmlns="" xmlns:p14="http://schemas.microsoft.com/office/powerpoint/2010/main" val="119111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WHAT IS A DATA CENTER?</a:t>
            </a:r>
            <a:endParaRPr lang="en-US" b="1" dirty="0"/>
          </a:p>
        </p:txBody>
      </p:sp>
      <p:sp>
        <p:nvSpPr>
          <p:cNvPr id="3" name="Content Placeholder 2"/>
          <p:cNvSpPr>
            <a:spLocks noGrp="1"/>
          </p:cNvSpPr>
          <p:nvPr>
            <p:ph idx="1"/>
          </p:nvPr>
        </p:nvSpPr>
        <p:spPr/>
        <p:txBody>
          <a:bodyPr>
            <a:normAutofit fontScale="92500" lnSpcReduction="10000"/>
          </a:bodyPr>
          <a:lstStyle/>
          <a:p>
            <a:pPr algn="just"/>
            <a:r>
              <a:rPr lang="en-IN" dirty="0"/>
              <a:t>At its simplest, a data </a:t>
            </a:r>
            <a:r>
              <a:rPr lang="en-IN" dirty="0" err="1"/>
              <a:t>center</a:t>
            </a:r>
            <a:r>
              <a:rPr lang="en-IN" dirty="0"/>
              <a:t> is a physical facility that organizations use to house their critical applications and data. </a:t>
            </a:r>
            <a:endParaRPr lang="en-IN" dirty="0" smtClean="0"/>
          </a:p>
          <a:p>
            <a:pPr algn="just"/>
            <a:r>
              <a:rPr lang="en-IN" dirty="0" smtClean="0"/>
              <a:t>A </a:t>
            </a:r>
            <a:r>
              <a:rPr lang="en-IN" dirty="0"/>
              <a:t>data </a:t>
            </a:r>
            <a:r>
              <a:rPr lang="en-IN" dirty="0" err="1"/>
              <a:t>center's</a:t>
            </a:r>
            <a:r>
              <a:rPr lang="en-IN" dirty="0"/>
              <a:t> design is based on a network of computing and storage resources that enable the delivery of shared applications and data. </a:t>
            </a:r>
            <a:endParaRPr lang="en-IN" dirty="0" smtClean="0"/>
          </a:p>
          <a:p>
            <a:pPr algn="just"/>
            <a:r>
              <a:rPr lang="en-IN" dirty="0" smtClean="0"/>
              <a:t>The </a:t>
            </a:r>
            <a:r>
              <a:rPr lang="en-IN" dirty="0"/>
              <a:t>key components of a data </a:t>
            </a:r>
            <a:r>
              <a:rPr lang="en-IN" dirty="0" err="1"/>
              <a:t>center</a:t>
            </a:r>
            <a:r>
              <a:rPr lang="en-IN" dirty="0"/>
              <a:t> design include routers, switches, firewalls, storage systems, servers, and application-delivery controllers.</a:t>
            </a:r>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5</a:t>
            </a:fld>
            <a:endParaRPr lang="en-US"/>
          </a:p>
        </p:txBody>
      </p:sp>
    </p:spTree>
    <p:extLst>
      <p:ext uri="{BB962C8B-B14F-4D97-AF65-F5344CB8AC3E}">
        <p14:creationId xmlns="" xmlns:p14="http://schemas.microsoft.com/office/powerpoint/2010/main" val="636384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505"/>
            <a:ext cx="8229600" cy="1143000"/>
          </a:xfrm>
        </p:spPr>
        <p:txBody>
          <a:bodyPr/>
          <a:lstStyle/>
          <a:p>
            <a:r>
              <a:rPr lang="en-US" b="1" dirty="0" smtClean="0"/>
              <a:t>MCC ARCHITECTURE</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50</a:t>
            </a:fld>
            <a:endParaRPr lang="en-US"/>
          </a:p>
        </p:txBody>
      </p:sp>
      <p:pic>
        <p:nvPicPr>
          <p:cNvPr id="6" name="Content Placeholder 5"/>
          <p:cNvPicPr>
            <a:picLocks noGrp="1" noChangeAspect="1"/>
          </p:cNvPicPr>
          <p:nvPr>
            <p:ph idx="1"/>
          </p:nvPr>
        </p:nvPicPr>
        <p:blipFill>
          <a:blip r:embed="rId2"/>
          <a:stretch>
            <a:fillRect/>
          </a:stretch>
        </p:blipFill>
        <p:spPr>
          <a:xfrm>
            <a:off x="0" y="1052736"/>
            <a:ext cx="9144000" cy="5805265"/>
          </a:xfrm>
          <a:prstGeom prst="rect">
            <a:avLst/>
          </a:prstGeom>
        </p:spPr>
      </p:pic>
    </p:spTree>
    <p:extLst>
      <p:ext uri="{BB962C8B-B14F-4D97-AF65-F5344CB8AC3E}">
        <p14:creationId xmlns="" xmlns:p14="http://schemas.microsoft.com/office/powerpoint/2010/main" val="3397252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MCC ARCHITECTURE</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51</a:t>
            </a:fld>
            <a:endParaRPr lang="en-US"/>
          </a:p>
        </p:txBody>
      </p:sp>
      <p:sp>
        <p:nvSpPr>
          <p:cNvPr id="2" name="Content Placeholder 1"/>
          <p:cNvSpPr>
            <a:spLocks noGrp="1"/>
          </p:cNvSpPr>
          <p:nvPr>
            <p:ph idx="1"/>
          </p:nvPr>
        </p:nvSpPr>
        <p:spPr/>
        <p:txBody>
          <a:bodyPr>
            <a:normAutofit fontScale="85000" lnSpcReduction="20000"/>
          </a:bodyPr>
          <a:lstStyle/>
          <a:p>
            <a:pPr algn="just"/>
            <a:r>
              <a:rPr lang="en-IN" dirty="0"/>
              <a:t>Mobile devices are connected to the mobile networks via base stations that establish and control the connections and functional interfaces between the networks and mobile devices.</a:t>
            </a:r>
          </a:p>
          <a:p>
            <a:pPr algn="just"/>
            <a:r>
              <a:rPr lang="en-IN" dirty="0"/>
              <a:t>Mobile users’ requests and information are transmitted to the central processors that are connected to servers providing mobile network services.</a:t>
            </a:r>
          </a:p>
          <a:p>
            <a:pPr algn="just"/>
            <a:r>
              <a:rPr lang="en-IN" dirty="0"/>
              <a:t>The subscribers’ requests are delivered to a cloud through the Internet. </a:t>
            </a:r>
          </a:p>
          <a:p>
            <a:pPr algn="just"/>
            <a:r>
              <a:rPr lang="en-IN" dirty="0"/>
              <a:t> In the cloud, cloud controllers process the requests to provide mobile users with the corresponding cloud services.</a:t>
            </a:r>
          </a:p>
          <a:p>
            <a:endParaRPr lang="en-US" dirty="0"/>
          </a:p>
        </p:txBody>
      </p:sp>
    </p:spTree>
    <p:extLst>
      <p:ext uri="{BB962C8B-B14F-4D97-AF65-F5344CB8AC3E}">
        <p14:creationId xmlns="" xmlns:p14="http://schemas.microsoft.com/office/powerpoint/2010/main" val="3775856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ADVANTAGES OF MCC</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52</a:t>
            </a:fld>
            <a:endParaRPr lang="en-US"/>
          </a:p>
        </p:txBody>
      </p:sp>
      <p:sp>
        <p:nvSpPr>
          <p:cNvPr id="3" name="Content Placeholder 2"/>
          <p:cNvSpPr>
            <a:spLocks noGrp="1"/>
          </p:cNvSpPr>
          <p:nvPr>
            <p:ph idx="1"/>
          </p:nvPr>
        </p:nvSpPr>
        <p:spPr>
          <a:xfrm>
            <a:off x="395536" y="1600201"/>
            <a:ext cx="8291264" cy="4781127"/>
          </a:xfrm>
        </p:spPr>
        <p:txBody>
          <a:bodyPr>
            <a:normAutofit/>
          </a:bodyPr>
          <a:lstStyle/>
          <a:p>
            <a:r>
              <a:rPr lang="en-US" dirty="0" smtClean="0"/>
              <a:t>Extending battery lifetime</a:t>
            </a:r>
          </a:p>
          <a:p>
            <a:r>
              <a:rPr lang="en-US" dirty="0" smtClean="0"/>
              <a:t>Improving </a:t>
            </a:r>
            <a:r>
              <a:rPr lang="en-US" dirty="0"/>
              <a:t>data storage capacity and processing </a:t>
            </a:r>
            <a:r>
              <a:rPr lang="en-US" dirty="0" smtClean="0"/>
              <a:t>power</a:t>
            </a:r>
            <a:endParaRPr lang="en-US" dirty="0"/>
          </a:p>
          <a:p>
            <a:r>
              <a:rPr lang="en-US" dirty="0"/>
              <a:t>Improving reliability and </a:t>
            </a:r>
            <a:r>
              <a:rPr lang="en-US" dirty="0" smtClean="0"/>
              <a:t>availability</a:t>
            </a:r>
          </a:p>
          <a:p>
            <a:r>
              <a:rPr lang="en-US" dirty="0"/>
              <a:t>Dynamic provisioning</a:t>
            </a:r>
          </a:p>
          <a:p>
            <a:pPr algn="just"/>
            <a:r>
              <a:rPr lang="en-US" dirty="0" smtClean="0"/>
              <a:t>Scalability</a:t>
            </a:r>
            <a:endParaRPr lang="en-US" dirty="0"/>
          </a:p>
          <a:p>
            <a:pPr algn="just"/>
            <a:r>
              <a:rPr lang="en-US" dirty="0" smtClean="0"/>
              <a:t>Multi-tenancy</a:t>
            </a:r>
            <a:endParaRPr lang="en-US" dirty="0"/>
          </a:p>
          <a:p>
            <a:pPr algn="just"/>
            <a:r>
              <a:rPr lang="en-US" dirty="0"/>
              <a:t>Ease of </a:t>
            </a:r>
            <a:r>
              <a:rPr lang="en-US" dirty="0" smtClean="0"/>
              <a:t>Integration</a:t>
            </a:r>
            <a:endParaRPr lang="en-US" dirty="0"/>
          </a:p>
          <a:p>
            <a:endParaRPr lang="en-US" dirty="0"/>
          </a:p>
        </p:txBody>
      </p:sp>
    </p:spTree>
    <p:extLst>
      <p:ext uri="{BB962C8B-B14F-4D97-AF65-F5344CB8AC3E}">
        <p14:creationId xmlns="" xmlns:p14="http://schemas.microsoft.com/office/powerpoint/2010/main" val="3776694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a:bodyPr>
          <a:lstStyle/>
          <a:p>
            <a:r>
              <a:rPr lang="en-US" b="1" dirty="0"/>
              <a:t>ADVANTAGES OF MCC</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53</a:t>
            </a:fld>
            <a:endParaRPr lang="en-US"/>
          </a:p>
        </p:txBody>
      </p:sp>
      <p:sp>
        <p:nvSpPr>
          <p:cNvPr id="3" name="Content Placeholder 2"/>
          <p:cNvSpPr>
            <a:spLocks noGrp="1"/>
          </p:cNvSpPr>
          <p:nvPr>
            <p:ph idx="1"/>
          </p:nvPr>
        </p:nvSpPr>
        <p:spPr>
          <a:xfrm>
            <a:off x="467544" y="1600201"/>
            <a:ext cx="8219256" cy="4709119"/>
          </a:xfrm>
        </p:spPr>
        <p:txBody>
          <a:bodyPr>
            <a:normAutofit fontScale="77500" lnSpcReduction="20000"/>
          </a:bodyPr>
          <a:lstStyle/>
          <a:p>
            <a:pPr algn="just"/>
            <a:r>
              <a:rPr lang="en-US" b="1" dirty="0"/>
              <a:t>Dynamic provisioning: </a:t>
            </a:r>
          </a:p>
          <a:p>
            <a:pPr lvl="1" algn="just"/>
            <a:r>
              <a:rPr lang="en-US" dirty="0"/>
              <a:t>Dynamic on-demand provisioning of resources on a fine-grained, self-service basis</a:t>
            </a:r>
          </a:p>
          <a:p>
            <a:pPr lvl="1" algn="just"/>
            <a:r>
              <a:rPr lang="en-US" dirty="0"/>
              <a:t>No need for advanced reservation</a:t>
            </a:r>
          </a:p>
          <a:p>
            <a:pPr algn="just"/>
            <a:r>
              <a:rPr lang="en-US" b="1" dirty="0"/>
              <a:t>Scalability:</a:t>
            </a:r>
          </a:p>
          <a:p>
            <a:pPr lvl="1" algn="just"/>
            <a:r>
              <a:rPr lang="en-US" dirty="0"/>
              <a:t>Mobile applications can be performed and scaled to meet the unpredictable user demands</a:t>
            </a:r>
          </a:p>
          <a:p>
            <a:pPr algn="just"/>
            <a:r>
              <a:rPr lang="en-US" b="1" dirty="0"/>
              <a:t>Multi-tenancy:</a:t>
            </a:r>
          </a:p>
          <a:p>
            <a:pPr lvl="1" algn="just"/>
            <a:r>
              <a:rPr lang="en-US" dirty="0"/>
              <a:t>Service providers can share the resources and costs to support a variety of applications and large no. of users.</a:t>
            </a:r>
          </a:p>
          <a:p>
            <a:pPr algn="just"/>
            <a:r>
              <a:rPr lang="en-US" b="1" dirty="0"/>
              <a:t>Ease of Integration: </a:t>
            </a:r>
          </a:p>
          <a:p>
            <a:pPr lvl="1" algn="just"/>
            <a:r>
              <a:rPr lang="en-US" dirty="0"/>
              <a:t>Multiple services from different providers can be integrated easily through the cloud and the Internet to meet the users’ demands</a:t>
            </a:r>
            <a:r>
              <a:rPr lang="en-US" dirty="0" smtClean="0"/>
              <a:t>.</a:t>
            </a:r>
            <a:endParaRPr lang="en-US" dirty="0"/>
          </a:p>
        </p:txBody>
      </p:sp>
    </p:spTree>
    <p:extLst>
      <p:ext uri="{BB962C8B-B14F-4D97-AF65-F5344CB8AC3E}">
        <p14:creationId xmlns="" xmlns:p14="http://schemas.microsoft.com/office/powerpoint/2010/main" val="4056453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MCC APPLICATIONS </a:t>
            </a:r>
            <a:endParaRPr lang="en-US" b="1"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b="1" dirty="0"/>
              <a:t>Mobile </a:t>
            </a:r>
            <a:r>
              <a:rPr lang="en-US" b="1" dirty="0" smtClean="0"/>
              <a:t>Commerce</a:t>
            </a:r>
          </a:p>
          <a:p>
            <a:pPr lvl="1"/>
            <a:r>
              <a:rPr lang="en-US" dirty="0" smtClean="0"/>
              <a:t>Examples</a:t>
            </a:r>
            <a:r>
              <a:rPr lang="en-US" dirty="0"/>
              <a:t>: Mobile financial, mobile advertising, mobile shopping…</a:t>
            </a:r>
          </a:p>
          <a:p>
            <a:pPr lvl="1"/>
            <a:r>
              <a:rPr lang="en-US" dirty="0"/>
              <a:t>M-commerce applications face various challenges (low bandwidth, high complexity of devices, security, …)</a:t>
            </a:r>
          </a:p>
          <a:p>
            <a:pPr lvl="1"/>
            <a:r>
              <a:rPr lang="en-US" dirty="0"/>
              <a:t>Integrated with cloud can help address these issues</a:t>
            </a:r>
          </a:p>
          <a:p>
            <a:pPr lvl="1"/>
            <a:r>
              <a:rPr lang="en-US" dirty="0"/>
              <a:t>Example: Combining 3G and cloud to increase data processing speed and security level.</a:t>
            </a:r>
          </a:p>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54</a:t>
            </a:fld>
            <a:endParaRPr lang="en-US"/>
          </a:p>
        </p:txBody>
      </p:sp>
    </p:spTree>
    <p:extLst>
      <p:ext uri="{BB962C8B-B14F-4D97-AF65-F5344CB8AC3E}">
        <p14:creationId xmlns="" xmlns:p14="http://schemas.microsoft.com/office/powerpoint/2010/main" val="2234090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MCC APPLICATIONS </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55</a:t>
            </a:fld>
            <a:endParaRPr lang="en-US"/>
          </a:p>
        </p:txBody>
      </p:sp>
      <p:sp>
        <p:nvSpPr>
          <p:cNvPr id="3" name="Content Placeholder 2"/>
          <p:cNvSpPr>
            <a:spLocks noGrp="1"/>
          </p:cNvSpPr>
          <p:nvPr>
            <p:ph idx="1"/>
          </p:nvPr>
        </p:nvSpPr>
        <p:spPr/>
        <p:txBody>
          <a:bodyPr/>
          <a:lstStyle/>
          <a:p>
            <a:r>
              <a:rPr lang="en-US" b="1" dirty="0"/>
              <a:t>Mobile </a:t>
            </a:r>
            <a:r>
              <a:rPr lang="en-US" b="1" dirty="0" smtClean="0"/>
              <a:t>Learning</a:t>
            </a:r>
          </a:p>
          <a:p>
            <a:pPr lvl="1"/>
            <a:r>
              <a:rPr lang="en-US" dirty="0"/>
              <a:t>M-learning combines e-learning and mobility</a:t>
            </a:r>
          </a:p>
          <a:p>
            <a:pPr lvl="1"/>
            <a:r>
              <a:rPr lang="en-US" dirty="0"/>
              <a:t>Cloud-based m-learning can solve these limitations</a:t>
            </a:r>
          </a:p>
          <a:p>
            <a:pPr lvl="1"/>
            <a:r>
              <a:rPr lang="en-US" dirty="0"/>
              <a:t>Enhanced communication quality between students and teachers</a:t>
            </a:r>
          </a:p>
          <a:p>
            <a:pPr lvl="1"/>
            <a:r>
              <a:rPr lang="en-US" dirty="0"/>
              <a:t>Help learners access remote learning resources</a:t>
            </a:r>
          </a:p>
          <a:p>
            <a:pPr marL="0" indent="0">
              <a:buNone/>
            </a:pPr>
            <a:endParaRPr lang="en-US" dirty="0"/>
          </a:p>
        </p:txBody>
      </p:sp>
    </p:spTree>
    <p:extLst>
      <p:ext uri="{BB962C8B-B14F-4D97-AF65-F5344CB8AC3E}">
        <p14:creationId xmlns="" xmlns:p14="http://schemas.microsoft.com/office/powerpoint/2010/main" val="1677586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MCC APPLICATIONS </a:t>
            </a:r>
          </a:p>
        </p:txBody>
      </p:sp>
      <p:sp>
        <p:nvSpPr>
          <p:cNvPr id="3" name="Content Placeholder 2"/>
          <p:cNvSpPr>
            <a:spLocks noGrp="1"/>
          </p:cNvSpPr>
          <p:nvPr>
            <p:ph idx="1"/>
          </p:nvPr>
        </p:nvSpPr>
        <p:spPr/>
        <p:txBody>
          <a:bodyPr>
            <a:normAutofit/>
          </a:bodyPr>
          <a:lstStyle/>
          <a:p>
            <a:r>
              <a:rPr lang="en-US" dirty="0"/>
              <a:t>Mobile Healthcare:</a:t>
            </a:r>
          </a:p>
          <a:p>
            <a:r>
              <a:rPr lang="en-US" dirty="0"/>
              <a:t>Mobile </a:t>
            </a:r>
            <a:r>
              <a:rPr lang="en-US" dirty="0" smtClean="0"/>
              <a:t>Gaming</a:t>
            </a:r>
          </a:p>
          <a:p>
            <a:r>
              <a:rPr lang="en-US" dirty="0"/>
              <a:t>Assistive </a:t>
            </a:r>
            <a:r>
              <a:rPr lang="en-US" dirty="0" smtClean="0"/>
              <a:t>technologies</a:t>
            </a:r>
          </a:p>
          <a:p>
            <a:r>
              <a:rPr lang="en-US" b="1" dirty="0"/>
              <a:t>Other applications:</a:t>
            </a:r>
          </a:p>
          <a:p>
            <a:pPr lvl="1"/>
            <a:r>
              <a:rPr lang="en-US" dirty="0"/>
              <a:t>Sharing photos/videos</a:t>
            </a:r>
          </a:p>
          <a:p>
            <a:pPr lvl="1"/>
            <a:r>
              <a:rPr lang="en-US" dirty="0"/>
              <a:t>Keyword-based, voice-based, tag-based searching</a:t>
            </a:r>
          </a:p>
          <a:p>
            <a:pPr lvl="1"/>
            <a:r>
              <a:rPr lang="en-US" dirty="0"/>
              <a:t>Monitoring a house, smart home systems</a:t>
            </a:r>
          </a:p>
          <a:p>
            <a:r>
              <a:rPr lang="en-US" dirty="0" smtClean="0"/>
              <a:t>……..</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56</a:t>
            </a:fld>
            <a:endParaRPr lang="en-US"/>
          </a:p>
        </p:txBody>
      </p:sp>
    </p:spTree>
    <p:extLst>
      <p:ext uri="{BB962C8B-B14F-4D97-AF65-F5344CB8AC3E}">
        <p14:creationId xmlns="" xmlns:p14="http://schemas.microsoft.com/office/powerpoint/2010/main" val="3881278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smtClean="0"/>
              <a:t>SHARED SERVICES FOR CLOUD COMPUTING</a:t>
            </a:r>
            <a:endParaRPr lang="en-US" b="1"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57</a:t>
            </a:fld>
            <a:endParaRPr lang="en-US"/>
          </a:p>
        </p:txBody>
      </p:sp>
      <p:pic>
        <p:nvPicPr>
          <p:cNvPr id="23555" name="Picture 3"/>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39552" y="1628800"/>
            <a:ext cx="8080465" cy="3456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5373216"/>
            <a:ext cx="8136904" cy="830997"/>
          </a:xfrm>
          <a:prstGeom prst="rect">
            <a:avLst/>
          </a:prstGeom>
          <a:noFill/>
        </p:spPr>
        <p:txBody>
          <a:bodyPr wrap="square" rtlCol="0">
            <a:spAutoFit/>
          </a:bodyPr>
          <a:lstStyle/>
          <a:p>
            <a:pPr marL="285750" indent="-285750">
              <a:buFont typeface="Arial" pitchFamily="34" charset="0"/>
              <a:buChar char="•"/>
            </a:pPr>
            <a:r>
              <a:rPr lang="en-US" sz="2400" dirty="0" smtClean="0"/>
              <a:t>AFTER THE VENDOR SELECTION, THE PROJECT TEAM WILL DECIDE WHETHER TO CONSIDER THE CLOUD OR NOT.</a:t>
            </a:r>
            <a:endParaRPr lang="en-US" sz="2400" dirty="0"/>
          </a:p>
        </p:txBody>
      </p:sp>
    </p:spTree>
    <p:extLst>
      <p:ext uri="{BB962C8B-B14F-4D97-AF65-F5344CB8AC3E}">
        <p14:creationId xmlns="" xmlns:p14="http://schemas.microsoft.com/office/powerpoint/2010/main" val="2729170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58</a:t>
            </a:fld>
            <a:endParaRPr lang="en-US"/>
          </a:p>
        </p:txBody>
      </p:sp>
      <p:pic>
        <p:nvPicPr>
          <p:cNvPr id="24579"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7504" y="156490"/>
            <a:ext cx="8918054" cy="521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7764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The </a:t>
            </a:r>
            <a:r>
              <a:rPr lang="en-US" b="1" i="1" dirty="0" err="1" smtClean="0"/>
              <a:t>CloudSim</a:t>
            </a:r>
            <a:r>
              <a:rPr lang="en-US" b="1" i="1" dirty="0" smtClean="0"/>
              <a:t> Simulator</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pPr lvl="0"/>
            <a:r>
              <a:rPr lang="en-US" b="1" i="1" dirty="0" smtClean="0"/>
              <a:t>Architecture of </a:t>
            </a:r>
            <a:r>
              <a:rPr lang="en-US" b="1" i="1" dirty="0" err="1" smtClean="0"/>
              <a:t>CloudSim</a:t>
            </a:r>
            <a:endParaRPr lang="en-US" dirty="0" smtClean="0"/>
          </a:p>
          <a:p>
            <a:pPr>
              <a:buNone/>
            </a:pPr>
            <a:r>
              <a:rPr lang="en-US" dirty="0" smtClean="0"/>
              <a:t>     </a:t>
            </a:r>
            <a:r>
              <a:rPr lang="en-US" dirty="0" err="1" smtClean="0"/>
              <a:t>CloudSimfollows</a:t>
            </a:r>
            <a:r>
              <a:rPr lang="en-US" dirty="0" smtClean="0"/>
              <a:t> the layered </a:t>
            </a:r>
            <a:r>
              <a:rPr lang="en-US" dirty="0" err="1" smtClean="0"/>
              <a:t>architecture.As</a:t>
            </a:r>
            <a:r>
              <a:rPr lang="en-US" dirty="0" smtClean="0"/>
              <a:t> is clear from the figure, the  architecture mainly comprises of </a:t>
            </a:r>
            <a:r>
              <a:rPr lang="en-US" dirty="0" err="1" smtClean="0"/>
              <a:t>threelayers</a:t>
            </a:r>
            <a:r>
              <a:rPr lang="en-US" dirty="0" smtClean="0"/>
              <a:t> specifically user code, components of </a:t>
            </a:r>
            <a:r>
              <a:rPr lang="en-US" dirty="0" err="1" smtClean="0"/>
              <a:t>CloudSim</a:t>
            </a:r>
            <a:r>
              <a:rPr lang="en-US" dirty="0" smtClean="0"/>
              <a:t> and the simulation engine. </a:t>
            </a:r>
            <a:endParaRPr lang="en-US" dirty="0" smtClean="0"/>
          </a:p>
          <a:p>
            <a:pPr>
              <a:buNone/>
            </a:pPr>
            <a:r>
              <a:rPr lang="en-US" dirty="0" smtClean="0"/>
              <a:t> </a:t>
            </a:r>
            <a:r>
              <a:rPr lang="en-US" dirty="0" smtClean="0"/>
              <a:t>   It </a:t>
            </a:r>
            <a:r>
              <a:rPr lang="en-US" dirty="0" smtClean="0"/>
              <a:t>provides the </a:t>
            </a:r>
            <a:r>
              <a:rPr lang="en-US" dirty="0" smtClean="0"/>
              <a:t>full  virtualized </a:t>
            </a:r>
            <a:r>
              <a:rPr lang="en-US" dirty="0" smtClean="0"/>
              <a:t>   environment along with keen interface for virtual machine services, cloud  services and network. Each of the components is briefly described as follows.</a:t>
            </a:r>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DATA CENTER CONSOLIDATION </a:t>
            </a:r>
            <a:br>
              <a:rPr lang="en-IN" b="1" dirty="0"/>
            </a:br>
            <a:r>
              <a:rPr lang="en-IN" b="1" dirty="0"/>
              <a:t>AND COLOCATION </a:t>
            </a:r>
            <a:endParaRPr lang="en-US" dirty="0"/>
          </a:p>
        </p:txBody>
      </p:sp>
      <p:sp>
        <p:nvSpPr>
          <p:cNvPr id="3" name="Content Placeholder 2"/>
          <p:cNvSpPr>
            <a:spLocks noGrp="1"/>
          </p:cNvSpPr>
          <p:nvPr>
            <p:ph idx="1"/>
          </p:nvPr>
        </p:nvSpPr>
        <p:spPr/>
        <p:txBody>
          <a:bodyPr/>
          <a:lstStyle/>
          <a:p>
            <a:r>
              <a:rPr lang="en-IN" b="1" dirty="0"/>
              <a:t>Data </a:t>
            </a:r>
            <a:r>
              <a:rPr lang="en-IN" b="1" dirty="0" err="1"/>
              <a:t>Center</a:t>
            </a:r>
            <a:r>
              <a:rPr lang="en-IN" b="1" dirty="0"/>
              <a:t> Consolidation</a:t>
            </a:r>
            <a:r>
              <a:rPr lang="en-IN" dirty="0"/>
              <a:t> is the process of downsizing or consolidating many servers, storage systems, networking systems, or even locations into a more efficient set of </a:t>
            </a:r>
            <a:r>
              <a:rPr lang="en-IN" dirty="0" smtClean="0"/>
              <a:t>systems.</a:t>
            </a:r>
          </a:p>
          <a:p>
            <a:r>
              <a:rPr lang="en-IN" dirty="0"/>
              <a:t>T</a:t>
            </a:r>
            <a:r>
              <a:rPr lang="en-IN" dirty="0" smtClean="0"/>
              <a:t>he </a:t>
            </a:r>
            <a:r>
              <a:rPr lang="en-IN" dirty="0"/>
              <a:t>purpose is to lower cost and improve performance, among other </a:t>
            </a:r>
            <a:r>
              <a:rPr lang="en-IN" dirty="0" smtClean="0"/>
              <a:t>things.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6</a:t>
            </a:fld>
            <a:endParaRPr lang="en-US"/>
          </a:p>
        </p:txBody>
      </p:sp>
    </p:spTree>
    <p:extLst>
      <p:ext uri="{BB962C8B-B14F-4D97-AF65-F5344CB8AC3E}">
        <p14:creationId xmlns="" xmlns:p14="http://schemas.microsoft.com/office/powerpoint/2010/main" val="683802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i="1" dirty="0" smtClean="0"/>
              <a:t>Architecture of </a:t>
            </a:r>
            <a:r>
              <a:rPr lang="en-US" b="1" i="1" dirty="0" err="1" smtClean="0"/>
              <a:t>CloudSim</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60</a:t>
            </a:fld>
            <a:endParaRPr lang="en-US"/>
          </a:p>
        </p:txBody>
      </p:sp>
      <p:pic>
        <p:nvPicPr>
          <p:cNvPr id="5" name="image23.jpg" descr="https://tutorialslink.com/Article_img/Blog_image/9e8d8f4c-c513-4c77-a5e1-329f6dc91c63.JPG"/>
          <p:cNvPicPr>
            <a:picLocks noGrp="1"/>
          </p:cNvPicPr>
          <p:nvPr>
            <p:ph idx="1"/>
          </p:nvPr>
        </p:nvPicPr>
        <p:blipFill>
          <a:blip r:embed="rId2"/>
          <a:srcRect/>
          <a:stretch>
            <a:fillRect/>
          </a:stretch>
        </p:blipFill>
        <p:spPr>
          <a:xfrm>
            <a:off x="3290887" y="1962944"/>
            <a:ext cx="2562225" cy="3800475"/>
          </a:xfrm>
          <a:prstGeom prst="rect">
            <a:avLst/>
          </a:prstGeo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Sensor-cloud</a:t>
            </a:r>
          </a:p>
          <a:p>
            <a:r>
              <a:rPr lang="en-US" dirty="0" smtClean="0"/>
              <a:t>Sensor-Cloud is a new paradigm for cloud computing that </a:t>
            </a:r>
            <a:r>
              <a:rPr lang="en-US" b="1" dirty="0" smtClean="0"/>
              <a:t>uses the physical sensors to accumulate its data and transmit all sensor data</a:t>
            </a:r>
            <a:r>
              <a:rPr lang="en-US" dirty="0" smtClean="0"/>
              <a:t> into a cloud computing infrastructure. Sensor-Cloud handles sensor data efficiently, which is used for many monitoring applications.</a:t>
            </a:r>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Advantages of Sensor-Cloud</a:t>
            </a:r>
            <a:endParaRPr lang="en-US" b="1" dirty="0" smtClean="0"/>
          </a:p>
          <a:p>
            <a:pPr algn="just">
              <a:buNone/>
            </a:pPr>
            <a:r>
              <a:rPr lang="en-US" dirty="0" smtClean="0"/>
              <a:t>     Cloud </a:t>
            </a:r>
            <a:r>
              <a:rPr lang="en-US" dirty="0" smtClean="0"/>
              <a:t>computing is very encouraging solution for Sensor-Cloud infrastructure due to several reasons like the agility, reliability, portability, real-time, flexibility, and so forth. Structural health and environment-based monitoring contains highly sensitive data and applications of these types cannot be handled by normal data tools available in terms of data scalability, performance, programmability, or accessibility. So a better infrastructure is needed that may contain tools to cope with these highly sensitive applications in real time. In the following, we describe the several advantages and benefits of Sensor-Cloud infrastructure that may be the cause of its glory, and these are as follows</a:t>
            </a:r>
            <a:r>
              <a:rPr lang="en-US" dirty="0" smtClean="0"/>
              <a:t>.</a:t>
            </a:r>
          </a:p>
          <a:p>
            <a:pPr algn="just">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 of Sensor-Cloud</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lnSpcReduction="10000"/>
          </a:bodyPr>
          <a:lstStyle/>
          <a:p>
            <a:r>
              <a:rPr lang="en-US" i="1" dirty="0" smtClean="0"/>
              <a:t>Analysis</a:t>
            </a:r>
          </a:p>
          <a:p>
            <a:r>
              <a:rPr lang="en-US" i="1" dirty="0" smtClean="0"/>
              <a:t>Scalability</a:t>
            </a:r>
          </a:p>
          <a:p>
            <a:r>
              <a:rPr lang="en-US" i="1" dirty="0" smtClean="0"/>
              <a:t>Collaboration</a:t>
            </a:r>
          </a:p>
          <a:p>
            <a:r>
              <a:rPr lang="en-US" i="1" dirty="0" smtClean="0"/>
              <a:t>Visualization</a:t>
            </a:r>
          </a:p>
          <a:p>
            <a:r>
              <a:rPr lang="en-US" i="1" dirty="0" smtClean="0"/>
              <a:t>Free Provisioning of Increased Data storage and Processing </a:t>
            </a:r>
            <a:r>
              <a:rPr lang="en-US" i="1" dirty="0" smtClean="0"/>
              <a:t>Power</a:t>
            </a:r>
          </a:p>
          <a:p>
            <a:r>
              <a:rPr lang="en-US" i="1" dirty="0" smtClean="0"/>
              <a:t>Dynamic</a:t>
            </a:r>
          </a:p>
          <a:p>
            <a:r>
              <a:rPr lang="en-US" i="1" dirty="0" err="1" smtClean="0"/>
              <a:t>Multitenancy</a:t>
            </a:r>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i="1" dirty="0" smtClean="0"/>
              <a:t>Automation</a:t>
            </a:r>
          </a:p>
          <a:p>
            <a:r>
              <a:rPr lang="en-US" i="1" dirty="0" smtClean="0"/>
              <a:t>Agility of </a:t>
            </a:r>
            <a:r>
              <a:rPr lang="en-US" i="1" dirty="0" smtClean="0"/>
              <a:t>Services</a:t>
            </a:r>
          </a:p>
          <a:p>
            <a:r>
              <a:rPr lang="en-US" i="1" dirty="0" smtClean="0"/>
              <a:t>Resource </a:t>
            </a:r>
            <a:r>
              <a:rPr lang="en-US" i="1" dirty="0" smtClean="0"/>
              <a:t>Optimization</a:t>
            </a:r>
          </a:p>
          <a:p>
            <a:r>
              <a:rPr lang="en-US" i="1" dirty="0" smtClean="0"/>
              <a:t>Quick Response </a:t>
            </a:r>
            <a:r>
              <a:rPr lang="en-US" i="1" dirty="0" smtClean="0"/>
              <a:t>Time</a:t>
            </a:r>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
            </a:r>
            <a:br>
              <a:rPr lang="en-US" u="sng" dirty="0" smtClean="0"/>
            </a:br>
            <a:r>
              <a:rPr lang="en-US" u="sng" dirty="0" smtClean="0"/>
              <a:t/>
            </a:r>
            <a:br>
              <a:rPr lang="en-US" u="sng" dirty="0" smtClean="0"/>
            </a:br>
            <a:r>
              <a:rPr lang="en-US" u="sng" dirty="0" smtClean="0"/>
              <a:t>Cloud </a:t>
            </a:r>
            <a:r>
              <a:rPr lang="en-US" u="sng" dirty="0" smtClean="0"/>
              <a:t>security</a:t>
            </a:r>
            <a:r>
              <a:rPr lang="en-US" dirty="0" smtClean="0"/>
              <a:t/>
            </a:r>
            <a:br>
              <a:rPr lang="en-US" dirty="0" smtClean="0"/>
            </a:br>
            <a:r>
              <a:rPr lang="en-US" dirty="0" smtClean="0"/>
              <a:t> </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Cloud security is the protection of data, applications, and infrastructures involved in cloud computing. Many aspects of security for cloud environments (whether it’s a public, private, or </a:t>
            </a:r>
            <a:r>
              <a:rPr lang="en-US" dirty="0" err="1" smtClean="0"/>
              <a:t>hybridcloud</a:t>
            </a:r>
            <a:r>
              <a:rPr lang="en-US" dirty="0" smtClean="0"/>
              <a:t>) are the same as for any on-premise IT architecture.</a:t>
            </a:r>
          </a:p>
          <a:p>
            <a:r>
              <a:rPr lang="en-US" dirty="0" smtClean="0"/>
              <a:t> </a:t>
            </a:r>
          </a:p>
          <a:p>
            <a:r>
              <a:rPr lang="en-US" dirty="0" smtClean="0"/>
              <a:t>High-level security concerns—like unauthorized data exposure and leaks, weak access controls, susceptibility to attacks, and availability disruptions—affect traditional IT and cloud systems alike. Like any computing environment, cloud security involves maintaining adequate </a:t>
            </a:r>
            <a:r>
              <a:rPr lang="en-US" dirty="0" smtClean="0"/>
              <a:t>preventative protections .</a:t>
            </a:r>
            <a:endParaRPr lang="en-US" dirty="0" smtClean="0"/>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Know that the data and systems are safe. Can see the current state of security. </a:t>
            </a:r>
          </a:p>
          <a:p>
            <a:r>
              <a:rPr lang="en-US" dirty="0" smtClean="0"/>
              <a:t>Know immediately if anything unusual happens. Can trace and respond to unexpected events.</a:t>
            </a:r>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SECURITY THREATS AND SOLUTIONS:</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67</a:t>
            </a:fld>
            <a:endParaRPr lang="en-US"/>
          </a:p>
        </p:txBody>
      </p:sp>
      <p:pic>
        <p:nvPicPr>
          <p:cNvPr id="5" name="image5.jpg"/>
          <p:cNvPicPr>
            <a:picLocks noGrp="1"/>
          </p:cNvPicPr>
          <p:nvPr>
            <p:ph idx="1"/>
          </p:nvPr>
        </p:nvPicPr>
        <p:blipFill>
          <a:blip r:embed="rId2"/>
          <a:srcRect/>
          <a:stretch>
            <a:fillRect/>
          </a:stretch>
        </p:blipFill>
        <p:spPr>
          <a:xfrm>
            <a:off x="785812" y="1676400"/>
            <a:ext cx="7596188" cy="4267199"/>
          </a:xfrm>
          <a:prstGeom prst="rect">
            <a:avLst/>
          </a:prstGeo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07B48E-5347-4272-B1F0-0C266D2F26E4}" type="slidenum">
              <a:rPr lang="en-US" smtClean="0"/>
              <a:pPr/>
              <a:t>68</a:t>
            </a:fld>
            <a:endParaRPr lang="en-US"/>
          </a:p>
        </p:txBody>
      </p:sp>
      <p:pic>
        <p:nvPicPr>
          <p:cNvPr id="5" name="image17.jpg"/>
          <p:cNvPicPr>
            <a:picLocks noGrp="1"/>
          </p:cNvPicPr>
          <p:nvPr>
            <p:ph idx="1"/>
          </p:nvPr>
        </p:nvPicPr>
        <p:blipFill>
          <a:blip r:embed="rId2"/>
          <a:srcRect/>
          <a:stretch>
            <a:fillRect/>
          </a:stretch>
        </p:blipFill>
        <p:spPr>
          <a:xfrm>
            <a:off x="809625" y="1929606"/>
            <a:ext cx="7524750" cy="3867150"/>
          </a:xfrm>
          <a:prstGeom prst="rect">
            <a:avLst/>
          </a:prstGeom>
          <a:ln/>
        </p:spPr>
      </p:pic>
      <p:sp>
        <p:nvSpPr>
          <p:cNvPr id="6" name="Title 1"/>
          <p:cNvSpPr>
            <a:spLocks noGrp="1"/>
          </p:cNvSpPr>
          <p:nvPr>
            <p:ph type="title"/>
          </p:nvPr>
        </p:nvSpPr>
        <p:spPr/>
        <p:txBody>
          <a:bodyPr>
            <a:normAutofit fontScale="90000"/>
          </a:bodyPr>
          <a:lstStyle/>
          <a:p>
            <a:r>
              <a:rPr lang="en-US" b="1" dirty="0" smtClean="0"/>
              <a:t>SECURITY THREATS AND SOLUTIONS:</a:t>
            </a:r>
            <a:r>
              <a:rPr lang="en-US" dirty="0" smtClean="0"/>
              <a:t/>
            </a:r>
            <a:br>
              <a:rPr lang="en-US" dirty="0" smtClean="0"/>
            </a:b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a:t>
            </a:r>
            <a:r>
              <a:rPr lang="en-US" dirty="0" smtClean="0"/>
              <a:t>SECURITY</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pPr>
              <a:buNone/>
            </a:pPr>
            <a:endParaRPr lang="en-US" dirty="0" smtClean="0"/>
          </a:p>
          <a:p>
            <a:pPr algn="just"/>
            <a:r>
              <a:rPr lang="en-US" dirty="0" smtClean="0"/>
              <a:t>Storage security is the collective processes, tools and technologies that ensure that only authorized and legitimate users store, access and use storage resources. </a:t>
            </a:r>
            <a:endParaRPr lang="en-US" dirty="0" smtClean="0"/>
          </a:p>
          <a:p>
            <a:pPr algn="just"/>
            <a:r>
              <a:rPr lang="en-US" dirty="0" smtClean="0"/>
              <a:t>It </a:t>
            </a:r>
            <a:r>
              <a:rPr lang="en-US" dirty="0" smtClean="0"/>
              <a:t>enables better security of any storage resource through the implementation of required technologies and policies on storage access and consumption and the denial of access to all unidentified and potentially malicious users.</a:t>
            </a:r>
          </a:p>
          <a:p>
            <a:endParaRPr lang="en-US" dirty="0"/>
          </a:p>
        </p:txBody>
      </p:sp>
      <p:sp>
        <p:nvSpPr>
          <p:cNvPr id="4" name="Slide Number Placeholder 3"/>
          <p:cNvSpPr>
            <a:spLocks noGrp="1"/>
          </p:cNvSpPr>
          <p:nvPr>
            <p:ph type="sldNum" sz="quarter" idx="12"/>
          </p:nvPr>
        </p:nvSpPr>
        <p:spPr/>
        <p:txBody>
          <a:bodyPr/>
          <a:lstStyle/>
          <a:p>
            <a:fld id="{A307B48E-5347-4272-B1F0-0C266D2F26E4}"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b="1" dirty="0" smtClean="0"/>
              <a:t>DATA CENTER CONSOLIDATION </a:t>
            </a:r>
            <a:br>
              <a:rPr lang="en-IN" b="1" dirty="0" smtClean="0"/>
            </a:br>
            <a:r>
              <a:rPr lang="en-IN" b="1" dirty="0" smtClean="0"/>
              <a:t>AND COLOCATION </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A307B48E-5347-4272-B1F0-0C266D2F26E4}" type="slidenum">
              <a:rPr lang="en-US" smtClean="0"/>
              <a:pPr/>
              <a:t>7</a:t>
            </a:fld>
            <a:endParaRPr lang="en-US"/>
          </a:p>
        </p:txBody>
      </p:sp>
      <p:sp>
        <p:nvSpPr>
          <p:cNvPr id="2" name="Content Placeholder 1"/>
          <p:cNvSpPr>
            <a:spLocks noGrp="1"/>
          </p:cNvSpPr>
          <p:nvPr>
            <p:ph idx="1"/>
          </p:nvPr>
        </p:nvSpPr>
        <p:spPr/>
        <p:txBody>
          <a:bodyPr/>
          <a:lstStyle/>
          <a:p>
            <a:pPr algn="just"/>
            <a:r>
              <a:rPr lang="en-IN" dirty="0"/>
              <a:t>There is no requirement for a single data </a:t>
            </a:r>
            <a:r>
              <a:rPr lang="en-IN" dirty="0" err="1"/>
              <a:t>center</a:t>
            </a:r>
            <a:r>
              <a:rPr lang="en-IN" dirty="0"/>
              <a:t>, and modern businesses may use two or more data </a:t>
            </a:r>
            <a:r>
              <a:rPr lang="en-IN" dirty="0" err="1"/>
              <a:t>center</a:t>
            </a:r>
            <a:r>
              <a:rPr lang="en-IN" dirty="0"/>
              <a:t> installations across multiple locations for greater resilience and better application performance, which lowers latency by locating workloads closer to users. </a:t>
            </a:r>
            <a:endParaRPr lang="en-US" dirty="0"/>
          </a:p>
        </p:txBody>
      </p:sp>
    </p:spTree>
    <p:extLst>
      <p:ext uri="{BB962C8B-B14F-4D97-AF65-F5344CB8AC3E}">
        <p14:creationId xmlns="" xmlns:p14="http://schemas.microsoft.com/office/powerpoint/2010/main" val="16186555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dirty="0" smtClean="0"/>
          </a:p>
          <a:p>
            <a:pPr algn="ctr"/>
            <a:endParaRPr lang="en-US" dirty="0"/>
          </a:p>
          <a:p>
            <a:pPr algn="ctr"/>
            <a:endParaRPr lang="en-US" dirty="0" smtClean="0"/>
          </a:p>
          <a:p>
            <a:pPr algn="ctr">
              <a:buNone/>
            </a:pPr>
            <a:r>
              <a:rPr lang="en-US" sz="4400" dirty="0" smtClean="0">
                <a:latin typeface="Times New Roman" pitchFamily="18" charset="0"/>
                <a:cs typeface="Times New Roman" pitchFamily="18" charset="0"/>
              </a:rPr>
              <a:t>Thank you</a:t>
            </a:r>
            <a:endParaRPr lang="en-US" sz="4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DATA CENTER CONSOLIDATION </a:t>
            </a:r>
            <a:br>
              <a:rPr lang="en-IN" b="1" dirty="0"/>
            </a:br>
            <a:r>
              <a:rPr lang="en-IN" b="1" dirty="0"/>
              <a:t>AND COLOCATION </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8</a:t>
            </a:fld>
            <a:endParaRPr lang="en-US"/>
          </a:p>
        </p:txBody>
      </p:sp>
      <p:sp>
        <p:nvSpPr>
          <p:cNvPr id="6" name="Oval 5"/>
          <p:cNvSpPr/>
          <p:nvPr/>
        </p:nvSpPr>
        <p:spPr>
          <a:xfrm>
            <a:off x="3473407" y="1604328"/>
            <a:ext cx="2016224"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EVALUATE</a:t>
            </a:r>
            <a:endParaRPr lang="en-US" sz="2000" b="1" dirty="0">
              <a:solidFill>
                <a:schemeClr val="tx1"/>
              </a:solidFill>
            </a:endParaRPr>
          </a:p>
        </p:txBody>
      </p:sp>
      <p:sp>
        <p:nvSpPr>
          <p:cNvPr id="8" name="Oval 7"/>
          <p:cNvSpPr/>
          <p:nvPr/>
        </p:nvSpPr>
        <p:spPr>
          <a:xfrm>
            <a:off x="1115616" y="3139923"/>
            <a:ext cx="2016224"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BUILD</a:t>
            </a:r>
            <a:endParaRPr lang="en-US" sz="2000" b="1" dirty="0">
              <a:solidFill>
                <a:schemeClr val="tx1"/>
              </a:solidFill>
            </a:endParaRPr>
          </a:p>
        </p:txBody>
      </p:sp>
      <p:sp>
        <p:nvSpPr>
          <p:cNvPr id="9" name="Oval 8"/>
          <p:cNvSpPr/>
          <p:nvPr/>
        </p:nvSpPr>
        <p:spPr>
          <a:xfrm>
            <a:off x="3491880" y="4869160"/>
            <a:ext cx="2016224"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DESIGN</a:t>
            </a:r>
            <a:endParaRPr lang="en-US" sz="2000" b="1" dirty="0">
              <a:solidFill>
                <a:schemeClr val="tx1"/>
              </a:solidFill>
            </a:endParaRPr>
          </a:p>
        </p:txBody>
      </p:sp>
      <p:sp>
        <p:nvSpPr>
          <p:cNvPr id="10" name="Oval 9"/>
          <p:cNvSpPr/>
          <p:nvPr/>
        </p:nvSpPr>
        <p:spPr>
          <a:xfrm>
            <a:off x="5948141" y="3139923"/>
            <a:ext cx="2016224"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PLAN</a:t>
            </a:r>
            <a:endParaRPr lang="en-US" sz="2000" b="1" dirty="0">
              <a:solidFill>
                <a:schemeClr val="tx1"/>
              </a:solidFill>
            </a:endParaRPr>
          </a:p>
        </p:txBody>
      </p:sp>
      <p:sp>
        <p:nvSpPr>
          <p:cNvPr id="11" name="Right Arrow 10"/>
          <p:cNvSpPr/>
          <p:nvPr/>
        </p:nvSpPr>
        <p:spPr>
          <a:xfrm rot="2796017">
            <a:off x="5654254" y="2309917"/>
            <a:ext cx="1011505" cy="65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7759934">
            <a:off x="5633652" y="4509372"/>
            <a:ext cx="1120683" cy="65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9118039">
            <a:off x="2421849" y="2204427"/>
            <a:ext cx="1057560" cy="65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3811129">
            <a:off x="2396825" y="4440193"/>
            <a:ext cx="1068967" cy="65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26356" y="3232664"/>
            <a:ext cx="2016224" cy="10604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4 STEPS FOR DATA </a:t>
            </a:r>
          </a:p>
          <a:p>
            <a:pPr algn="ctr"/>
            <a:r>
              <a:rPr lang="en-US" b="1" dirty="0" smtClean="0">
                <a:solidFill>
                  <a:schemeClr val="tx1"/>
                </a:solidFill>
              </a:rPr>
              <a:t>CENTER </a:t>
            </a:r>
          </a:p>
          <a:p>
            <a:pPr algn="ctr"/>
            <a:r>
              <a:rPr lang="en-US" b="1" dirty="0" smtClean="0">
                <a:solidFill>
                  <a:schemeClr val="tx1"/>
                </a:solidFill>
              </a:rPr>
              <a:t>CONSOLIDATION</a:t>
            </a:r>
            <a:endParaRPr lang="en-US" b="1" dirty="0">
              <a:solidFill>
                <a:schemeClr val="tx1"/>
              </a:solidFill>
            </a:endParaRPr>
          </a:p>
        </p:txBody>
      </p:sp>
    </p:spTree>
    <p:extLst>
      <p:ext uri="{BB962C8B-B14F-4D97-AF65-F5344CB8AC3E}">
        <p14:creationId xmlns="" xmlns:p14="http://schemas.microsoft.com/office/powerpoint/2010/main" val="324920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307B48E-5347-4272-B1F0-0C266D2F26E4}" type="slidenum">
              <a:rPr lang="en-US" smtClean="0"/>
              <a:pPr/>
              <a:t>9</a:t>
            </a:fld>
            <a:endParaRPr lang="en-US"/>
          </a:p>
        </p:txBody>
      </p:sp>
      <p:sp>
        <p:nvSpPr>
          <p:cNvPr id="6" name="Rectangle 5"/>
          <p:cNvSpPr/>
          <p:nvPr/>
        </p:nvSpPr>
        <p:spPr>
          <a:xfrm>
            <a:off x="3210845" y="188640"/>
            <a:ext cx="2808312"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endParaRPr>
          </a:p>
          <a:p>
            <a:pPr algn="just"/>
            <a:r>
              <a:rPr lang="en-IN" dirty="0" smtClean="0">
                <a:solidFill>
                  <a:schemeClr val="tx1"/>
                </a:solidFill>
              </a:rPr>
              <a:t>Before </a:t>
            </a:r>
            <a:r>
              <a:rPr lang="en-IN" dirty="0">
                <a:solidFill>
                  <a:schemeClr val="tx1"/>
                </a:solidFill>
              </a:rPr>
              <a:t>beginning a data </a:t>
            </a:r>
            <a:r>
              <a:rPr lang="en-IN" dirty="0" err="1">
                <a:solidFill>
                  <a:schemeClr val="tx1"/>
                </a:solidFill>
              </a:rPr>
              <a:t>center</a:t>
            </a:r>
            <a:r>
              <a:rPr lang="en-IN" dirty="0">
                <a:solidFill>
                  <a:schemeClr val="tx1"/>
                </a:solidFill>
              </a:rPr>
              <a:t> consolidation, it’s important to have an accurate map of your current environment(s), and so the team should conduct assessments of all the physical locations.</a:t>
            </a:r>
            <a:endParaRPr lang="en-US" dirty="0">
              <a:solidFill>
                <a:schemeClr val="tx1"/>
              </a:solidFill>
            </a:endParaRPr>
          </a:p>
          <a:p>
            <a:pPr algn="ctr"/>
            <a:endParaRPr lang="en-US" dirty="0">
              <a:solidFill>
                <a:schemeClr val="tx1"/>
              </a:solidFill>
            </a:endParaRPr>
          </a:p>
        </p:txBody>
      </p:sp>
      <p:sp>
        <p:nvSpPr>
          <p:cNvPr id="9" name="Rectangle 8"/>
          <p:cNvSpPr/>
          <p:nvPr/>
        </p:nvSpPr>
        <p:spPr>
          <a:xfrm>
            <a:off x="3174841" y="3501008"/>
            <a:ext cx="2880320" cy="2664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solidFill>
                <a:schemeClr val="tx1"/>
              </a:solidFill>
            </a:endParaRPr>
          </a:p>
          <a:p>
            <a:pPr algn="just"/>
            <a:r>
              <a:rPr lang="en-IN" dirty="0" smtClean="0">
                <a:solidFill>
                  <a:schemeClr val="tx1"/>
                </a:solidFill>
              </a:rPr>
              <a:t>Once </a:t>
            </a:r>
            <a:r>
              <a:rPr lang="en-IN" dirty="0">
                <a:solidFill>
                  <a:schemeClr val="tx1"/>
                </a:solidFill>
              </a:rPr>
              <a:t>the evaluation and planning steps are complete, the company is ready to begin architecting the consolidated location.</a:t>
            </a:r>
          </a:p>
          <a:p>
            <a:pPr algn="just"/>
            <a:r>
              <a:rPr lang="en-IN" dirty="0">
                <a:solidFill>
                  <a:schemeClr val="tx1"/>
                </a:solidFill>
              </a:rPr>
              <a:t>Depending on whether an existing location is being used, this phase will take on a different form.</a:t>
            </a:r>
          </a:p>
          <a:p>
            <a:pPr algn="ctr"/>
            <a:endParaRPr lang="en-US" dirty="0">
              <a:solidFill>
                <a:schemeClr val="tx1"/>
              </a:solidFill>
            </a:endParaRPr>
          </a:p>
        </p:txBody>
      </p:sp>
      <p:sp>
        <p:nvSpPr>
          <p:cNvPr id="10" name="Rectangle 9"/>
          <p:cNvSpPr/>
          <p:nvPr/>
        </p:nvSpPr>
        <p:spPr>
          <a:xfrm>
            <a:off x="196865" y="1772816"/>
            <a:ext cx="2880320" cy="2592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endParaRPr>
          </a:p>
          <a:p>
            <a:pPr algn="just"/>
            <a:r>
              <a:rPr lang="en-IN" dirty="0" smtClean="0">
                <a:solidFill>
                  <a:schemeClr val="tx1"/>
                </a:solidFill>
              </a:rPr>
              <a:t>When </a:t>
            </a:r>
            <a:r>
              <a:rPr lang="en-IN" dirty="0">
                <a:solidFill>
                  <a:schemeClr val="tx1"/>
                </a:solidFill>
              </a:rPr>
              <a:t>a data </a:t>
            </a:r>
            <a:r>
              <a:rPr lang="en-IN" dirty="0" err="1">
                <a:solidFill>
                  <a:schemeClr val="tx1"/>
                </a:solidFill>
              </a:rPr>
              <a:t>center</a:t>
            </a:r>
            <a:r>
              <a:rPr lang="en-IN" dirty="0">
                <a:solidFill>
                  <a:schemeClr val="tx1"/>
                </a:solidFill>
              </a:rPr>
              <a:t> design has been finalized, it’s time to determine the logistics of </a:t>
            </a:r>
            <a:r>
              <a:rPr lang="en-IN" dirty="0" smtClean="0">
                <a:solidFill>
                  <a:schemeClr val="tx1"/>
                </a:solidFill>
              </a:rPr>
              <a:t>transportation,procurement, and construction. Before </a:t>
            </a:r>
            <a:r>
              <a:rPr lang="en-IN" dirty="0">
                <a:solidFill>
                  <a:schemeClr val="tx1"/>
                </a:solidFill>
              </a:rPr>
              <a:t>you can build the data </a:t>
            </a:r>
            <a:r>
              <a:rPr lang="en-IN" dirty="0" err="1">
                <a:solidFill>
                  <a:schemeClr val="tx1"/>
                </a:solidFill>
              </a:rPr>
              <a:t>center</a:t>
            </a:r>
            <a:r>
              <a:rPr lang="en-IN" dirty="0">
                <a:solidFill>
                  <a:schemeClr val="tx1"/>
                </a:solidFill>
              </a:rPr>
              <a:t>, you’ll need to build your consolidation project team.</a:t>
            </a:r>
          </a:p>
          <a:p>
            <a:pPr algn="ctr"/>
            <a:endParaRPr lang="en-US" dirty="0">
              <a:solidFill>
                <a:schemeClr val="tx1"/>
              </a:solidFill>
            </a:endParaRPr>
          </a:p>
        </p:txBody>
      </p:sp>
      <p:sp>
        <p:nvSpPr>
          <p:cNvPr id="11" name="Rectangle 10"/>
          <p:cNvSpPr/>
          <p:nvPr/>
        </p:nvSpPr>
        <p:spPr>
          <a:xfrm>
            <a:off x="6156176" y="2172071"/>
            <a:ext cx="2748276" cy="191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solidFill>
                  <a:schemeClr val="tx1"/>
                </a:solidFill>
              </a:rPr>
              <a:t>As with most data </a:t>
            </a:r>
            <a:r>
              <a:rPr lang="en-IN" dirty="0" err="1">
                <a:solidFill>
                  <a:schemeClr val="tx1"/>
                </a:solidFill>
              </a:rPr>
              <a:t>center</a:t>
            </a:r>
            <a:r>
              <a:rPr lang="en-IN" dirty="0">
                <a:solidFill>
                  <a:schemeClr val="tx1"/>
                </a:solidFill>
              </a:rPr>
              <a:t> projects, such as a migration, a consolidation involves significant </a:t>
            </a:r>
            <a:r>
              <a:rPr lang="en-IN" dirty="0" smtClean="0">
                <a:solidFill>
                  <a:schemeClr val="tx1"/>
                </a:solidFill>
              </a:rPr>
              <a:t>risk. </a:t>
            </a:r>
            <a:endParaRPr lang="en-US" dirty="0">
              <a:solidFill>
                <a:schemeClr val="tx1"/>
              </a:solidFill>
            </a:endParaRPr>
          </a:p>
        </p:txBody>
      </p:sp>
      <p:sp>
        <p:nvSpPr>
          <p:cNvPr id="12" name="Right Arrow 11"/>
          <p:cNvSpPr/>
          <p:nvPr/>
        </p:nvSpPr>
        <p:spPr>
          <a:xfrm rot="2628477">
            <a:off x="6355092" y="878397"/>
            <a:ext cx="1450175"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7623334">
            <a:off x="6316666" y="4715950"/>
            <a:ext cx="152702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3188010">
            <a:off x="1388077" y="4801380"/>
            <a:ext cx="145049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9581933">
            <a:off x="1413987" y="712619"/>
            <a:ext cx="1398675"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962011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2259</Words>
  <Application>Microsoft Office PowerPoint</Application>
  <PresentationFormat>On-screen Show (4:3)</PresentationFormat>
  <Paragraphs>285</Paragraphs>
  <Slides>70</Slides>
  <Notes>3</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SITA1503</vt:lpstr>
      <vt:lpstr>   UNIT 4    </vt:lpstr>
      <vt:lpstr>CLOUD DATA CENTERS</vt:lpstr>
      <vt:lpstr>CLOUD DATA CENTERS</vt:lpstr>
      <vt:lpstr>WHAT IS A DATA CENTER?</vt:lpstr>
      <vt:lpstr>DATA CENTER CONSOLIDATION  AND COLOCATION </vt:lpstr>
      <vt:lpstr>DATA CENTER CONSOLIDATION  AND COLOCATION </vt:lpstr>
      <vt:lpstr>DATA CENTER CONSOLIDATION  AND COLOCATION </vt:lpstr>
      <vt:lpstr>Slide 9</vt:lpstr>
      <vt:lpstr>DATA CENTER CONSOLIDATION  AND COLOCATION </vt:lpstr>
      <vt:lpstr>DATA CENTER COLOCATION</vt:lpstr>
      <vt:lpstr>BENEFITS OF DATA CENTER  CONSOLIDATION</vt:lpstr>
      <vt:lpstr>BENEFITS OF DATA CENTER  CONSOLIDATION</vt:lpstr>
      <vt:lpstr>AVOIDING THE RISKS OF  DATA CENTER CONSOLIDATION</vt:lpstr>
      <vt:lpstr>DATA CENTER TIERS</vt:lpstr>
      <vt:lpstr>DATA CENTER TIERS</vt:lpstr>
      <vt:lpstr>DATA CENTER TIERS</vt:lpstr>
      <vt:lpstr>DATA CENTER TIERS</vt:lpstr>
      <vt:lpstr>DATA CENTER TIERS</vt:lpstr>
      <vt:lpstr>DATA CENTER TIERS</vt:lpstr>
      <vt:lpstr>DATA CENTER ARCHITECTURE  AND DESIGN</vt:lpstr>
      <vt:lpstr>DATA CENTER ARCHITECTURE  AND DESIGN</vt:lpstr>
      <vt:lpstr>DATA CENTER ARCHITECTURE  AND DESIGN</vt:lpstr>
      <vt:lpstr>Slide 24</vt:lpstr>
      <vt:lpstr>DATA CENTER DESIGN LAYERED APPROACH</vt:lpstr>
      <vt:lpstr>DATA CENTER DESIGN LAYERED APPROACH</vt:lpstr>
      <vt:lpstr>DATA CENTER  DESIGN MODELS</vt:lpstr>
      <vt:lpstr>ENERGY CONSUMPTION AND EFFICIENCY</vt:lpstr>
      <vt:lpstr>Slide 29</vt:lpstr>
      <vt:lpstr>DIFFERENT APPROACHES FOR  ENERGY EFFICIENCY</vt:lpstr>
      <vt:lpstr>Slide 31</vt:lpstr>
      <vt:lpstr>VIRTUALIZATION</vt:lpstr>
      <vt:lpstr>WHY DO WE NEED  VIRTUALIZATION?</vt:lpstr>
      <vt:lpstr>Slide 34</vt:lpstr>
      <vt:lpstr>DATA CENTER SECURITY AND  SAFETY</vt:lpstr>
      <vt:lpstr>DATA CENTER SECURITY AND  SAFETY</vt:lpstr>
      <vt:lpstr>WHO NEEDS DATA CENTER  SECURITY?</vt:lpstr>
      <vt:lpstr>WHO NEEDS DATA CENTER  SECURITY?</vt:lpstr>
      <vt:lpstr>DATA CENTER ENERGY USE</vt:lpstr>
      <vt:lpstr>TRANSPORTATION ENERGY USE</vt:lpstr>
      <vt:lpstr>SWITCHING TO THE CLOUD –  SAVING ENERGY</vt:lpstr>
      <vt:lpstr>Slide 42</vt:lpstr>
      <vt:lpstr>Slide 43</vt:lpstr>
      <vt:lpstr>Slide 44</vt:lpstr>
      <vt:lpstr>Slide 45</vt:lpstr>
      <vt:lpstr>Slide 46</vt:lpstr>
      <vt:lpstr>ENERGY CONSUMPTION</vt:lpstr>
      <vt:lpstr>MOBILE CLOUD APPLICATION</vt:lpstr>
      <vt:lpstr>WHY MOBILE  CLOUD COMPUTING?</vt:lpstr>
      <vt:lpstr>MCC ARCHITECTURE</vt:lpstr>
      <vt:lpstr>MCC ARCHITECTURE</vt:lpstr>
      <vt:lpstr>ADVANTAGES OF MCC</vt:lpstr>
      <vt:lpstr>ADVANTAGES OF MCC</vt:lpstr>
      <vt:lpstr>MCC APPLICATIONS </vt:lpstr>
      <vt:lpstr>MCC APPLICATIONS </vt:lpstr>
      <vt:lpstr>MCC APPLICATIONS </vt:lpstr>
      <vt:lpstr>SHARED SERVICES FOR CLOUD COMPUTING</vt:lpstr>
      <vt:lpstr>Slide 58</vt:lpstr>
      <vt:lpstr>The CloudSim Simulator </vt:lpstr>
      <vt:lpstr>Architecture of CloudSim </vt:lpstr>
      <vt:lpstr>Slide 61</vt:lpstr>
      <vt:lpstr>Slide 62</vt:lpstr>
      <vt:lpstr>Advantages of Sensor-Cloud </vt:lpstr>
      <vt:lpstr>Slide 64</vt:lpstr>
      <vt:lpstr>  Cloud security   </vt:lpstr>
      <vt:lpstr>Slide 66</vt:lpstr>
      <vt:lpstr>SECURITY THREATS AND SOLUTIONS: </vt:lpstr>
      <vt:lpstr>SECURITY THREATS AND SOLUTIONS: </vt:lpstr>
      <vt:lpstr>STORAGE SECURITY </vt:lpstr>
      <vt:lpstr>Slide 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SITA1503</dc:title>
  <dc:creator>admin</dc:creator>
  <cp:lastModifiedBy>admin</cp:lastModifiedBy>
  <cp:revision>2</cp:revision>
  <dcterms:created xsi:type="dcterms:W3CDTF">2021-10-18T04:44:02Z</dcterms:created>
  <dcterms:modified xsi:type="dcterms:W3CDTF">2021-10-18T05:09:24Z</dcterms:modified>
</cp:coreProperties>
</file>